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1" r:id="rId4"/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7.xml" Type="http://schemas.openxmlformats.org/officeDocument/2006/relationships/slide" Id="rId34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1.xml" Type="http://schemas.openxmlformats.org/officeDocument/2006/relationships/theme" Id="rId1"/><Relationship Target="slides/slide15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ctrTitle"/>
          </p:nvPr>
        </p:nvSpPr>
        <p:spPr>
          <a:xfrm>
            <a:off y="2222623" x="866441"/>
            <a:ext cy="2554983" cx="59176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y="4777380" x="866441"/>
            <a:ext cy="861420" cx="59176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algn="ctr" rtl="0" marR="0" indent="0" marL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2pPr>
            <a:lvl3pPr algn="ctr" rtl="0" marR="0" indent="0" marL="914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algn="ctr" rtl="0" marR="0" indent="0" marL="1371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algn="ctr" rtl="0" marR="0" indent="0" marL="1828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algn="ctr" rtl="0" marR="0" indent="0" marL="2286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6pPr>
            <a:lvl7pPr algn="ctr" rtl="0" marR="0" indent="0" marL="2743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7pPr>
            <a:lvl8pPr algn="ctr" rtl="0" marR="0" indent="0" marL="32004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8pPr>
            <a:lvl9pPr algn="ctr" rtl="0" marR="0" indent="0" marL="3657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 rot="5400000">
            <a:off y="1828799" x="7477125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 rot="5400000">
            <a:off y="3264693" x="6236493"/>
            <a:ext cy="228600" cx="3859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2489200" x="866775"/>
            <a:ext cy="3530599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y="6365875" x="7539036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y="6365875" x="590550"/>
            <a:ext cy="228600" cx="386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2489199" x="866440"/>
            <a:ext cy="3530603" cx="36369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y="2489199" x="4640580"/>
            <a:ext cy="3530601" cx="36369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y="6365875" x="7539036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y="6365875" x="590550"/>
            <a:ext cy="228600" cx="386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media/image12.png" Type="http://schemas.openxmlformats.org/officeDocument/2006/relationships/image" Id="rId1"/><Relationship Target="../media/image01.png" Type="http://schemas.openxmlformats.org/officeDocument/2006/relationships/image" Id="rId4"/><Relationship Target="../media/image10.png" Type="http://schemas.openxmlformats.org/officeDocument/2006/relationships/image" Id="rId3"/><Relationship Target="../media/image02.png" Type="http://schemas.openxmlformats.org/officeDocument/2006/relationships/image" Id="rId6"/><Relationship Target="../media/image00.png" Type="http://schemas.openxmlformats.org/officeDocument/2006/relationships/image" Id="rId5"/><Relationship Target="../theme/theme2.xml" Type="http://schemas.openxmlformats.org/officeDocument/2006/relationships/theme" Id="rId8"/><Relationship Target="../slideLayouts/slideLayout1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media/image12.png" Type="http://schemas.openxmlformats.org/officeDocument/2006/relationships/image" Id="rId1"/><Relationship Target="../media/image01.png" Type="http://schemas.openxmlformats.org/officeDocument/2006/relationships/image" Id="rId4"/><Relationship Target="../media/image10.png" Type="http://schemas.openxmlformats.org/officeDocument/2006/relationships/image" Id="rId3"/><Relationship Target="../media/image02.png" Type="http://schemas.openxmlformats.org/officeDocument/2006/relationships/image" Id="rId6"/><Relationship Target="../media/image00.png" Type="http://schemas.openxmlformats.org/officeDocument/2006/relationships/image" Id="rId5"/><Relationship Target="../theme/theme3.xml" Type="http://schemas.openxmlformats.org/officeDocument/2006/relationships/theme" Id="rId8"/><Relationship Target="../slideLayouts/slideLayout2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media/image12.png" Type="http://schemas.openxmlformats.org/officeDocument/2006/relationships/image" Id="rId1"/><Relationship Target="../media/image01.png" Type="http://schemas.openxmlformats.org/officeDocument/2006/relationships/image" Id="rId4"/><Relationship Target="../media/image10.png" Type="http://schemas.openxmlformats.org/officeDocument/2006/relationships/image" Id="rId3"/><Relationship Target="../media/image02.png" Type="http://schemas.openxmlformats.org/officeDocument/2006/relationships/image" Id="rId6"/><Relationship Target="../media/image00.png" Type="http://schemas.openxmlformats.org/officeDocument/2006/relationships/image" Id="rId5"/><Relationship Target="../theme/theme4.xml" Type="http://schemas.openxmlformats.org/officeDocument/2006/relationships/theme" Id="rId8"/><Relationship Target="../slideLayouts/slideLayout3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6864096" cx="9144000"/>
            <a:chOff y="0" x="0"/>
            <a:chExt cy="2147483647" cx="2147483647"/>
          </a:xfrm>
        </p:grpSpPr>
        <p:grpSp>
          <p:nvGrpSpPr>
            <p:cNvPr id="6" name="Shape 6"/>
            <p:cNvGrpSpPr/>
            <p:nvPr/>
          </p:nvGrpSpPr>
          <p:grpSpPr>
            <a:xfrm>
              <a:off y="0" x="0"/>
              <a:ext cy="2145693981" cx="2141757057"/>
              <a:chOff y="0" x="0"/>
              <a:chExt cy="2147483647" cx="2147483646"/>
            </a:xfrm>
          </p:grpSpPr>
          <p:pic>
            <p:nvPicPr>
              <p:cNvPr id="7" name="Shape 7"/>
              <p:cNvPicPr preferRelativeResize="0"/>
              <p:nvPr/>
            </p:nvPicPr>
            <p:blipFill rotWithShape="1">
              <a:blip r:embed="rId1">
                <a:alphaModFix/>
              </a:blip>
              <a:srcRect t="0" b="0" r="0" l="0"/>
              <a:stretch/>
            </p:blipFill>
            <p:spPr>
              <a:xfrm>
                <a:off y="0" x="0"/>
                <a:ext cy="2147365909" cx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Shape 8"/>
              <p:cNvSpPr/>
              <p:nvPr/>
            </p:nvSpPr>
            <p:spPr>
              <a:xfrm>
                <a:off y="0" x="0"/>
                <a:ext cy="2147483647" cx="2147298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Shape 9"/>
            <p:cNvGrpSpPr/>
            <p:nvPr/>
          </p:nvGrpSpPr>
          <p:grpSpPr>
            <a:xfrm>
              <a:off y="524474219" x="1478900434"/>
              <a:ext cy="883023840" cx="662856623"/>
              <a:chOff y="0" x="0"/>
              <a:chExt cy="2147483647" cx="2147483647"/>
            </a:xfrm>
          </p:grpSpPr>
          <p:pic>
            <p:nvPicPr>
              <p:cNvPr id="10" name="Shape 10"/>
              <p:cNvPicPr preferRelativeResize="0"/>
              <p:nvPr/>
            </p:nvPicPr>
            <p:blipFill rotWithShape="1">
              <a:blip r:embed="rId2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Shape 11"/>
              <p:cNvSpPr/>
              <p:nvPr/>
            </p:nvSpPr>
            <p:spPr>
              <a:xfrm>
                <a:off y="314239125" x="315874911"/>
                <a:ext cy="1516944256" cx="151685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Shape 12"/>
            <p:cNvGrpSpPr/>
            <p:nvPr/>
          </p:nvGrpSpPr>
          <p:grpSpPr>
            <a:xfrm>
              <a:off y="835344561" x="0"/>
              <a:ext cy="1310231858" cx="984979140"/>
              <a:chOff y="0" x="0"/>
              <a:chExt cy="2147483647" cx="2147483647"/>
            </a:xfrm>
          </p:grpSpPr>
          <p:pic>
            <p:nvPicPr>
              <p:cNvPr id="13" name="Shape 13"/>
              <p:cNvPicPr preferRelativeResize="0"/>
              <p:nvPr/>
            </p:nvPicPr>
            <p:blipFill rotWithShape="1">
              <a:blip r:embed="rId3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Shape 14"/>
              <p:cNvSpPr/>
              <p:nvPr/>
            </p:nvSpPr>
            <p:spPr>
              <a:xfrm>
                <a:off y="313249612" x="314263277"/>
                <a:ext cy="1519689364" cx="1517396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Shape 15"/>
            <p:cNvGrpSpPr/>
            <p:nvPr/>
          </p:nvGrpSpPr>
          <p:grpSpPr>
            <a:xfrm>
              <a:off y="0" x="1335734858"/>
              <a:ext cy="501588038" cx="376525455"/>
              <a:chOff y="0" x="0"/>
              <a:chExt cy="2147483647" cx="2147483647"/>
            </a:xfrm>
          </p:grpSpPr>
          <p:pic>
            <p:nvPicPr>
              <p:cNvPr id="16" name="Shape 16"/>
              <p:cNvPicPr preferRelativeResize="0"/>
              <p:nvPr/>
            </p:nvPicPr>
            <p:blipFill rotWithShape="1">
              <a:blip r:embed="rId4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Shape 17"/>
              <p:cNvSpPr/>
              <p:nvPr/>
            </p:nvSpPr>
            <p:spPr>
              <a:xfrm>
                <a:off y="313911398" x="316926529"/>
                <a:ext cy="1515696138" cx="1515613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y="1836613306" x="1478900434"/>
              <a:ext cy="310870340" cx="233359898"/>
              <a:chOff y="0" x="0"/>
              <a:chExt cy="2147483647" cx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5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/>
              <p:nvPr/>
            </p:nvSpPr>
            <p:spPr>
              <a:xfrm>
                <a:off y="313702005" x="318420049"/>
                <a:ext cy="1513924449" cx="1513842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y="905909935" x="0"/>
              <a:ext cy="739985343" cx="555482415"/>
              <a:chOff y="0" x="0"/>
              <a:chExt cy="2147483647" cx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6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/>
              <p:nvPr/>
            </p:nvSpPr>
            <p:spPr>
              <a:xfrm>
                <a:off y="314247900" x="314086274"/>
                <a:ext cy="1516626427" cx="15165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Shape 24"/>
            <p:cNvSpPr/>
            <p:nvPr/>
          </p:nvSpPr>
          <p:spPr>
            <a:xfrm>
              <a:off y="0" x="0"/>
              <a:ext cy="2145694062" cx="2147483647"/>
            </a:xfrm>
            <a:custGeom>
              <a:pathLst>
                <a:path w="5760" extrusionOk="0" h="4320">
                  <a:moveTo>
                    <a:pt y="0" x="0"/>
                  </a:moveTo>
                  <a:lnTo>
                    <a:pt y="4320" x="0"/>
                  </a:lnTo>
                  <a:lnTo>
                    <a:pt y="4320" x="5760"/>
                  </a:lnTo>
                  <a:lnTo>
                    <a:pt y="0" x="576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Shape 25"/>
          <p:cNvSpPr/>
          <p:nvPr/>
        </p:nvSpPr>
        <p:spPr>
          <a:xfrm>
            <a:off y="0" x="7745411"/>
            <a:ext cy="1100136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489200" x="866775"/>
            <a:ext cy="3530599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marR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marR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marR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marR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marR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marR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marR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marR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 rot="5400000">
            <a:off y="1828799" x="7477125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 rot="5400000">
            <a:off y="3264693" x="6236493"/>
            <a:ext cy="228600" cx="3859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8" name="Shape 38"/>
          <p:cNvGrpSpPr/>
          <p:nvPr/>
        </p:nvGrpSpPr>
        <p:grpSpPr>
          <a:xfrm>
            <a:off y="0" x="0"/>
            <a:ext cy="6864096" cx="9144000"/>
            <a:chOff y="0" x="0"/>
            <a:chExt cy="2147483647" cx="2147483647"/>
          </a:xfrm>
        </p:grpSpPr>
        <p:grpSp>
          <p:nvGrpSpPr>
            <p:cNvPr id="39" name="Shape 39"/>
            <p:cNvGrpSpPr/>
            <p:nvPr/>
          </p:nvGrpSpPr>
          <p:grpSpPr>
            <a:xfrm>
              <a:off y="0" x="0"/>
              <a:ext cy="2145693981" cx="2141757057"/>
              <a:chOff y="0" x="0"/>
              <a:chExt cy="2147483647" cx="2147483646"/>
            </a:xfrm>
          </p:grpSpPr>
          <p:pic>
            <p:nvPicPr>
              <p:cNvPr id="40" name="Shape 40"/>
              <p:cNvPicPr preferRelativeResize="0"/>
              <p:nvPr/>
            </p:nvPicPr>
            <p:blipFill rotWithShape="1">
              <a:blip r:embed="rId1">
                <a:alphaModFix/>
              </a:blip>
              <a:srcRect t="0" b="0" r="0" l="0"/>
              <a:stretch/>
            </p:blipFill>
            <p:spPr>
              <a:xfrm>
                <a:off y="0" x="0"/>
                <a:ext cy="2147365909" cx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Shape 41"/>
              <p:cNvSpPr/>
              <p:nvPr/>
            </p:nvSpPr>
            <p:spPr>
              <a:xfrm>
                <a:off y="0" x="0"/>
                <a:ext cy="2147483647" cx="2147298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Shape 42"/>
            <p:cNvGrpSpPr/>
            <p:nvPr/>
          </p:nvGrpSpPr>
          <p:grpSpPr>
            <a:xfrm>
              <a:off y="524474219" x="1478900434"/>
              <a:ext cy="883023840" cx="662856623"/>
              <a:chOff y="0" x="0"/>
              <a:chExt cy="2147483647" cx="2147483647"/>
            </a:xfrm>
          </p:grpSpPr>
          <p:pic>
            <p:nvPicPr>
              <p:cNvPr id="43" name="Shape 43"/>
              <p:cNvPicPr preferRelativeResize="0"/>
              <p:nvPr/>
            </p:nvPicPr>
            <p:blipFill rotWithShape="1">
              <a:blip r:embed="rId2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Shape 44"/>
              <p:cNvSpPr/>
              <p:nvPr/>
            </p:nvSpPr>
            <p:spPr>
              <a:xfrm>
                <a:off y="314239125" x="315874911"/>
                <a:ext cy="1516944256" cx="151685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Shape 45"/>
            <p:cNvGrpSpPr/>
            <p:nvPr/>
          </p:nvGrpSpPr>
          <p:grpSpPr>
            <a:xfrm>
              <a:off y="835344561" x="0"/>
              <a:ext cy="1310231858" cx="984979140"/>
              <a:chOff y="0" x="0"/>
              <a:chExt cy="2147483647" cx="2147483647"/>
            </a:xfrm>
          </p:grpSpPr>
          <p:pic>
            <p:nvPicPr>
              <p:cNvPr id="46" name="Shape 46"/>
              <p:cNvPicPr preferRelativeResize="0"/>
              <p:nvPr/>
            </p:nvPicPr>
            <p:blipFill rotWithShape="1">
              <a:blip r:embed="rId3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Shape 47"/>
              <p:cNvSpPr/>
              <p:nvPr/>
            </p:nvSpPr>
            <p:spPr>
              <a:xfrm>
                <a:off y="313249612" x="314263277"/>
                <a:ext cy="1519689364" cx="1517396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Shape 48"/>
            <p:cNvGrpSpPr/>
            <p:nvPr/>
          </p:nvGrpSpPr>
          <p:grpSpPr>
            <a:xfrm>
              <a:off y="0" x="1335734858"/>
              <a:ext cy="501588038" cx="376525455"/>
              <a:chOff y="0" x="0"/>
              <a:chExt cy="2147483647" cx="2147483647"/>
            </a:xfrm>
          </p:grpSpPr>
          <p:pic>
            <p:nvPicPr>
              <p:cNvPr id="49" name="Shape 49"/>
              <p:cNvPicPr preferRelativeResize="0"/>
              <p:nvPr/>
            </p:nvPicPr>
            <p:blipFill rotWithShape="1">
              <a:blip r:embed="rId4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" name="Shape 50"/>
              <p:cNvSpPr/>
              <p:nvPr/>
            </p:nvSpPr>
            <p:spPr>
              <a:xfrm>
                <a:off y="313911398" x="316926529"/>
                <a:ext cy="1515696138" cx="1515613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y="1836613306" x="1478900434"/>
              <a:ext cy="310870340" cx="233359898"/>
              <a:chOff y="0" x="0"/>
              <a:chExt cy="2147483647" cx="2147483647"/>
            </a:xfrm>
          </p:grpSpPr>
          <p:pic>
            <p:nvPicPr>
              <p:cNvPr id="52" name="Shape 52"/>
              <p:cNvPicPr preferRelativeResize="0"/>
              <p:nvPr/>
            </p:nvPicPr>
            <p:blipFill rotWithShape="1">
              <a:blip r:embed="rId5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Shape 53"/>
              <p:cNvSpPr/>
              <p:nvPr/>
            </p:nvSpPr>
            <p:spPr>
              <a:xfrm>
                <a:off y="313702005" x="318420049"/>
                <a:ext cy="1513924449" cx="1513842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y="905909935" x="0"/>
              <a:ext cy="739985343" cx="555482415"/>
              <a:chOff y="0" x="0"/>
              <a:chExt cy="2147483647" cx="2147483647"/>
            </a:xfrm>
          </p:grpSpPr>
          <p:pic>
            <p:nvPicPr>
              <p:cNvPr id="55" name="Shape 55"/>
              <p:cNvPicPr preferRelativeResize="0"/>
              <p:nvPr/>
            </p:nvPicPr>
            <p:blipFill rotWithShape="1">
              <a:blip r:embed="rId6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Shape 56"/>
              <p:cNvSpPr/>
              <p:nvPr/>
            </p:nvSpPr>
            <p:spPr>
              <a:xfrm>
                <a:off y="314247900" x="314086274"/>
                <a:ext cy="1516626427" cx="15165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Shape 57"/>
            <p:cNvSpPr/>
            <p:nvPr/>
          </p:nvSpPr>
          <p:spPr>
            <a:xfrm rot="-600000">
              <a:off y="560137231" x="1493643946"/>
              <a:ext cy="99415283" cx="558404468"/>
            </a:xfrm>
            <a:custGeom>
              <a:pathLst>
                <a:path w="10000" extrusionOk="0" h="5298">
                  <a:moveTo>
                    <a:pt y="2532" x="85"/>
                  </a:moveTo>
                  <a:cubicBezTo>
                    <a:pt y="3911" x="1736"/>
                    <a:pt y="5298" x="7524"/>
                    <a:pt y="5291" x="9958"/>
                  </a:cubicBezTo>
                  <a:cubicBezTo>
                    <a:pt y="1958" x="9989"/>
                    <a:pt y="3333" x="9969"/>
                    <a:pt y="0" x="10000"/>
                  </a:cubicBezTo>
                  <a:lnTo>
                    <a:pt y="204" x="9667"/>
                  </a:lnTo>
                  <a:lnTo>
                    <a:pt y="400" x="9334"/>
                  </a:lnTo>
                  <a:lnTo>
                    <a:pt y="590" x="9001"/>
                  </a:lnTo>
                  <a:lnTo>
                    <a:pt y="753" x="8667"/>
                  </a:lnTo>
                  <a:lnTo>
                    <a:pt y="917" x="8333"/>
                  </a:lnTo>
                  <a:lnTo>
                    <a:pt y="1071" x="7999"/>
                  </a:lnTo>
                  <a:lnTo>
                    <a:pt y="1202" x="7669"/>
                  </a:lnTo>
                  <a:lnTo>
                    <a:pt y="1325" x="7333"/>
                  </a:lnTo>
                  <a:lnTo>
                    <a:pt y="1440" x="7000"/>
                  </a:lnTo>
                  <a:lnTo>
                    <a:pt y="1538" x="6673"/>
                  </a:lnTo>
                  <a:lnTo>
                    <a:pt y="1636" x="6340"/>
                  </a:lnTo>
                  <a:lnTo>
                    <a:pt y="1719" x="6013"/>
                  </a:lnTo>
                  <a:lnTo>
                    <a:pt y="1784" x="5686"/>
                  </a:lnTo>
                  <a:lnTo>
                    <a:pt y="1850" x="5359"/>
                  </a:lnTo>
                  <a:lnTo>
                    <a:pt y="1906" x="5036"/>
                  </a:lnTo>
                  <a:lnTo>
                    <a:pt y="1948" x="4717"/>
                  </a:lnTo>
                  <a:lnTo>
                    <a:pt y="1980" x="4396"/>
                  </a:lnTo>
                  <a:lnTo>
                    <a:pt y="2013" x="4079"/>
                  </a:lnTo>
                  <a:lnTo>
                    <a:pt y="2029" x="3766"/>
                  </a:lnTo>
                  <a:lnTo>
                    <a:pt y="2046" x="3454"/>
                  </a:lnTo>
                  <a:lnTo>
                    <a:pt y="2053" x="3145"/>
                  </a:lnTo>
                  <a:lnTo>
                    <a:pt y="2046" x="2839"/>
                  </a:lnTo>
                  <a:lnTo>
                    <a:pt y="2046" x="2537"/>
                  </a:lnTo>
                  <a:lnTo>
                    <a:pt y="2029" x="2238"/>
                  </a:lnTo>
                  <a:lnTo>
                    <a:pt y="2004" x="1943"/>
                  </a:lnTo>
                  <a:lnTo>
                    <a:pt y="1980" x="1653"/>
                  </a:lnTo>
                  <a:lnTo>
                    <a:pt y="1955" x="1368"/>
                  </a:lnTo>
                  <a:lnTo>
                    <a:pt y="1915" x="1085"/>
                  </a:lnTo>
                  <a:lnTo>
                    <a:pt y="1873" x="806"/>
                  </a:lnTo>
                  <a:lnTo>
                    <a:pt y="1833" x="533"/>
                  </a:lnTo>
                  <a:lnTo>
                    <a:pt y="1726" x="0"/>
                  </a:lnTo>
                  <a:cubicBezTo>
                    <a:pt y="1995" x="28"/>
                    <a:pt y="2263" x="57"/>
                    <a:pt y="2532" x="85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y="580836071" x="113908458"/>
              <a:ext cy="1418957030" cx="1919666794"/>
            </a:xfrm>
            <a:custGeom>
              <a:pathLst>
                <a:path w="4960" extrusionOk="0" h="2752">
                  <a:moveTo>
                    <a:pt y="0" x="0"/>
                  </a:moveTo>
                  <a:lnTo>
                    <a:pt y="324" x="0"/>
                  </a:lnTo>
                  <a:lnTo>
                    <a:pt y="1992" x="0"/>
                  </a:lnTo>
                  <a:lnTo>
                    <a:pt y="2752" x="0"/>
                  </a:lnTo>
                  <a:lnTo>
                    <a:pt y="2752" x="4960"/>
                  </a:lnTo>
                  <a:lnTo>
                    <a:pt y="1992" x="4960"/>
                  </a:lnTo>
                  <a:lnTo>
                    <a:pt y="324" x="4960"/>
                  </a:lnTo>
                  <a:lnTo>
                    <a:pt y="0" x="4960"/>
                  </a:lnTo>
                  <a:lnTo>
                    <a:pt y="34" x="4734"/>
                  </a:lnTo>
                  <a:lnTo>
                    <a:pt y="64" x="4510"/>
                  </a:lnTo>
                  <a:lnTo>
                    <a:pt y="90" x="4284"/>
                  </a:lnTo>
                  <a:lnTo>
                    <a:pt y="114" x="4060"/>
                  </a:lnTo>
                  <a:lnTo>
                    <a:pt y="132" x="3836"/>
                  </a:lnTo>
                  <a:lnTo>
                    <a:pt y="146" x="3614"/>
                  </a:lnTo>
                  <a:lnTo>
                    <a:pt y="158" x="3392"/>
                  </a:lnTo>
                  <a:lnTo>
                    <a:pt y="166" x="3174"/>
                  </a:lnTo>
                  <a:lnTo>
                    <a:pt y="172" x="2960"/>
                  </a:lnTo>
                  <a:lnTo>
                    <a:pt y="174" x="2748"/>
                  </a:lnTo>
                  <a:lnTo>
                    <a:pt y="174" x="2542"/>
                  </a:lnTo>
                  <a:lnTo>
                    <a:pt y="174" x="2338"/>
                  </a:lnTo>
                  <a:lnTo>
                    <a:pt y="170" x="2140"/>
                  </a:lnTo>
                  <a:lnTo>
                    <a:pt y="164" x="1948"/>
                  </a:lnTo>
                  <a:lnTo>
                    <a:pt y="156" x="1762"/>
                  </a:lnTo>
                  <a:lnTo>
                    <a:pt y="148" x="1582"/>
                  </a:lnTo>
                  <a:lnTo>
                    <a:pt y="138" x="1410"/>
                  </a:lnTo>
                  <a:lnTo>
                    <a:pt y="128" x="1244"/>
                  </a:lnTo>
                  <a:lnTo>
                    <a:pt y="116" x="1088"/>
                  </a:lnTo>
                  <a:lnTo>
                    <a:pt y="104" x="938"/>
                  </a:lnTo>
                  <a:lnTo>
                    <a:pt y="78" x="668"/>
                  </a:lnTo>
                  <a:lnTo>
                    <a:pt y="54" x="438"/>
                  </a:lnTo>
                  <a:lnTo>
                    <a:pt y="34" x="254"/>
                  </a:lnTo>
                  <a:lnTo>
                    <a:pt y="16" x="11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y="0" x="0"/>
              <a:ext cy="2145694062" cx="2147483647"/>
            </a:xfrm>
            <a:custGeom>
              <a:pathLst>
                <a:path w="5760" extrusionOk="0" h="4320">
                  <a:moveTo>
                    <a:pt y="0" x="0"/>
                  </a:moveTo>
                  <a:lnTo>
                    <a:pt y="4320" x="0"/>
                  </a:lnTo>
                  <a:lnTo>
                    <a:pt y="4320" x="5760"/>
                  </a:lnTo>
                  <a:lnTo>
                    <a:pt y="0" x="576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Shape 60"/>
          <p:cNvSpPr/>
          <p:nvPr/>
        </p:nvSpPr>
        <p:spPr>
          <a:xfrm>
            <a:off y="0" x="7745411"/>
            <a:ext cy="1100136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2489200" x="866775"/>
            <a:ext cy="3530599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marR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marR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marR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marR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marR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marR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marR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marR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y="6365875" x="7539036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y="6365875" x="590550"/>
            <a:ext cy="228600" cx="386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3" name="Shape 73"/>
          <p:cNvGrpSpPr/>
          <p:nvPr/>
        </p:nvGrpSpPr>
        <p:grpSpPr>
          <a:xfrm>
            <a:off y="0" x="0"/>
            <a:ext cy="6864096" cx="9144000"/>
            <a:chOff y="0" x="0"/>
            <a:chExt cy="2147483647" cx="2147483647"/>
          </a:xfrm>
        </p:grpSpPr>
        <p:grpSp>
          <p:nvGrpSpPr>
            <p:cNvPr id="74" name="Shape 74"/>
            <p:cNvGrpSpPr/>
            <p:nvPr/>
          </p:nvGrpSpPr>
          <p:grpSpPr>
            <a:xfrm>
              <a:off y="0" x="0"/>
              <a:ext cy="2145693981" cx="2141757057"/>
              <a:chOff y="0" x="0"/>
              <a:chExt cy="2147483647" cx="2147483646"/>
            </a:xfrm>
          </p:grpSpPr>
          <p:pic>
            <p:nvPicPr>
              <p:cNvPr id="75" name="Shape 75"/>
              <p:cNvPicPr preferRelativeResize="0"/>
              <p:nvPr/>
            </p:nvPicPr>
            <p:blipFill rotWithShape="1">
              <a:blip r:embed="rId1">
                <a:alphaModFix/>
              </a:blip>
              <a:srcRect t="0" b="0" r="0" l="0"/>
              <a:stretch/>
            </p:blipFill>
            <p:spPr>
              <a:xfrm>
                <a:off y="0" x="0"/>
                <a:ext cy="2147365909" cx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Shape 76"/>
              <p:cNvSpPr/>
              <p:nvPr/>
            </p:nvSpPr>
            <p:spPr>
              <a:xfrm>
                <a:off y="0" x="0"/>
                <a:ext cy="2147483647" cx="2147298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y="524474219" x="1478900434"/>
              <a:ext cy="883023840" cx="662856623"/>
              <a:chOff y="0" x="0"/>
              <a:chExt cy="2147483647" cx="2147483647"/>
            </a:xfrm>
          </p:grpSpPr>
          <p:pic>
            <p:nvPicPr>
              <p:cNvPr id="78" name="Shape 78"/>
              <p:cNvPicPr preferRelativeResize="0"/>
              <p:nvPr/>
            </p:nvPicPr>
            <p:blipFill rotWithShape="1">
              <a:blip r:embed="rId2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Shape 79"/>
              <p:cNvSpPr/>
              <p:nvPr/>
            </p:nvSpPr>
            <p:spPr>
              <a:xfrm>
                <a:off y="314239125" x="315874911"/>
                <a:ext cy="1516944256" cx="151685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y="835344561" x="0"/>
              <a:ext cy="1310231858" cx="984979140"/>
              <a:chOff y="0" x="0"/>
              <a:chExt cy="2147483647" cx="2147483647"/>
            </a:xfrm>
          </p:grpSpPr>
          <p:pic>
            <p:nvPicPr>
              <p:cNvPr id="81" name="Shape 81"/>
              <p:cNvPicPr preferRelativeResize="0"/>
              <p:nvPr/>
            </p:nvPicPr>
            <p:blipFill rotWithShape="1">
              <a:blip r:embed="rId3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Shape 82"/>
              <p:cNvSpPr/>
              <p:nvPr/>
            </p:nvSpPr>
            <p:spPr>
              <a:xfrm>
                <a:off y="313249612" x="314263277"/>
                <a:ext cy="1519689364" cx="1517396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y="0" x="1335734858"/>
              <a:ext cy="501588038" cx="376525455"/>
              <a:chOff y="0" x="0"/>
              <a:chExt cy="2147483647" cx="2147483647"/>
            </a:xfrm>
          </p:grpSpPr>
          <p:pic>
            <p:nvPicPr>
              <p:cNvPr id="84" name="Shape 84"/>
              <p:cNvPicPr preferRelativeResize="0"/>
              <p:nvPr/>
            </p:nvPicPr>
            <p:blipFill rotWithShape="1">
              <a:blip r:embed="rId4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Shape 85"/>
              <p:cNvSpPr/>
              <p:nvPr/>
            </p:nvSpPr>
            <p:spPr>
              <a:xfrm>
                <a:off y="313911398" x="316926529"/>
                <a:ext cy="1515696138" cx="1515613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Shape 86"/>
            <p:cNvGrpSpPr/>
            <p:nvPr/>
          </p:nvGrpSpPr>
          <p:grpSpPr>
            <a:xfrm>
              <a:off y="1836613306" x="1478900434"/>
              <a:ext cy="310870340" cx="233359898"/>
              <a:chOff y="0" x="0"/>
              <a:chExt cy="2147483647" cx="2147483647"/>
            </a:xfrm>
          </p:grpSpPr>
          <p:pic>
            <p:nvPicPr>
              <p:cNvPr id="87" name="Shape 87"/>
              <p:cNvPicPr preferRelativeResize="0"/>
              <p:nvPr/>
            </p:nvPicPr>
            <p:blipFill rotWithShape="1">
              <a:blip r:embed="rId5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Shape 88"/>
              <p:cNvSpPr/>
              <p:nvPr/>
            </p:nvSpPr>
            <p:spPr>
              <a:xfrm>
                <a:off y="313702005" x="318420049"/>
                <a:ext cy="1513924449" cx="1513842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Shape 89"/>
            <p:cNvGrpSpPr/>
            <p:nvPr/>
          </p:nvGrpSpPr>
          <p:grpSpPr>
            <a:xfrm>
              <a:off y="905909935" x="0"/>
              <a:ext cy="739985343" cx="555482415"/>
              <a:chOff y="0" x="0"/>
              <a:chExt cy="2147483647" cx="2147483647"/>
            </a:xfrm>
          </p:grpSpPr>
          <p:pic>
            <p:nvPicPr>
              <p:cNvPr id="90" name="Shape 90"/>
              <p:cNvPicPr preferRelativeResize="0"/>
              <p:nvPr/>
            </p:nvPicPr>
            <p:blipFill rotWithShape="1">
              <a:blip r:embed="rId6">
                <a:alphaModFix/>
              </a:blip>
              <a:srcRect t="0" b="0" r="0" l="0"/>
              <a:stretch/>
            </p:blipFill>
            <p:spPr>
              <a:xfrm>
                <a:off y="0" x="0"/>
                <a:ext cy="2147483647" cx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Shape 91"/>
              <p:cNvSpPr/>
              <p:nvPr/>
            </p:nvSpPr>
            <p:spPr>
              <a:xfrm>
                <a:off y="314247900" x="314086274"/>
                <a:ext cy="1516626427" cx="15165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trike="noStrike" u="none" b="0" cap="none" baseline="0" sz="180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Shape 92"/>
            <p:cNvSpPr/>
            <p:nvPr/>
          </p:nvSpPr>
          <p:spPr>
            <a:xfrm rot="-600000">
              <a:off y="560137231" x="1493643946"/>
              <a:ext cy="99415283" cx="558404468"/>
            </a:xfrm>
            <a:custGeom>
              <a:pathLst>
                <a:path w="10000" extrusionOk="0" h="5298">
                  <a:moveTo>
                    <a:pt y="2532" x="85"/>
                  </a:moveTo>
                  <a:cubicBezTo>
                    <a:pt y="3911" x="1736"/>
                    <a:pt y="5298" x="7524"/>
                    <a:pt y="5291" x="9958"/>
                  </a:cubicBezTo>
                  <a:cubicBezTo>
                    <a:pt y="1958" x="9989"/>
                    <a:pt y="3333" x="9969"/>
                    <a:pt y="0" x="10000"/>
                  </a:cubicBezTo>
                  <a:lnTo>
                    <a:pt y="204" x="9667"/>
                  </a:lnTo>
                  <a:lnTo>
                    <a:pt y="400" x="9334"/>
                  </a:lnTo>
                  <a:lnTo>
                    <a:pt y="590" x="9001"/>
                  </a:lnTo>
                  <a:lnTo>
                    <a:pt y="753" x="8667"/>
                  </a:lnTo>
                  <a:lnTo>
                    <a:pt y="917" x="8333"/>
                  </a:lnTo>
                  <a:lnTo>
                    <a:pt y="1071" x="7999"/>
                  </a:lnTo>
                  <a:lnTo>
                    <a:pt y="1202" x="7669"/>
                  </a:lnTo>
                  <a:lnTo>
                    <a:pt y="1325" x="7333"/>
                  </a:lnTo>
                  <a:lnTo>
                    <a:pt y="1440" x="7000"/>
                  </a:lnTo>
                  <a:lnTo>
                    <a:pt y="1538" x="6673"/>
                  </a:lnTo>
                  <a:lnTo>
                    <a:pt y="1636" x="6340"/>
                  </a:lnTo>
                  <a:lnTo>
                    <a:pt y="1719" x="6013"/>
                  </a:lnTo>
                  <a:lnTo>
                    <a:pt y="1784" x="5686"/>
                  </a:lnTo>
                  <a:lnTo>
                    <a:pt y="1850" x="5359"/>
                  </a:lnTo>
                  <a:lnTo>
                    <a:pt y="1906" x="5036"/>
                  </a:lnTo>
                  <a:lnTo>
                    <a:pt y="1948" x="4717"/>
                  </a:lnTo>
                  <a:lnTo>
                    <a:pt y="1980" x="4396"/>
                  </a:lnTo>
                  <a:lnTo>
                    <a:pt y="2013" x="4079"/>
                  </a:lnTo>
                  <a:lnTo>
                    <a:pt y="2029" x="3766"/>
                  </a:lnTo>
                  <a:lnTo>
                    <a:pt y="2046" x="3454"/>
                  </a:lnTo>
                  <a:lnTo>
                    <a:pt y="2053" x="3145"/>
                  </a:lnTo>
                  <a:lnTo>
                    <a:pt y="2046" x="2839"/>
                  </a:lnTo>
                  <a:lnTo>
                    <a:pt y="2046" x="2537"/>
                  </a:lnTo>
                  <a:lnTo>
                    <a:pt y="2029" x="2238"/>
                  </a:lnTo>
                  <a:lnTo>
                    <a:pt y="2004" x="1943"/>
                  </a:lnTo>
                  <a:lnTo>
                    <a:pt y="1980" x="1653"/>
                  </a:lnTo>
                  <a:lnTo>
                    <a:pt y="1955" x="1368"/>
                  </a:lnTo>
                  <a:lnTo>
                    <a:pt y="1915" x="1085"/>
                  </a:lnTo>
                  <a:lnTo>
                    <a:pt y="1873" x="806"/>
                  </a:lnTo>
                  <a:lnTo>
                    <a:pt y="1833" x="533"/>
                  </a:lnTo>
                  <a:lnTo>
                    <a:pt y="1726" x="0"/>
                  </a:lnTo>
                  <a:cubicBezTo>
                    <a:pt y="1995" x="28"/>
                    <a:pt y="2263" x="57"/>
                    <a:pt y="2532" x="85"/>
                  </a:cubicBezTo>
                  <a:close/>
                </a:path>
              </a:pathLst>
            </a:custGeom>
            <a:solidFill>
              <a:schemeClr val="lt1">
                <a:alpha val="19607"/>
              </a:schemeClr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y="580836071" x="113908458"/>
              <a:ext cy="1418957030" cx="1919666794"/>
            </a:xfrm>
            <a:custGeom>
              <a:pathLst>
                <a:path w="4960" extrusionOk="0" h="2752">
                  <a:moveTo>
                    <a:pt y="0" x="0"/>
                  </a:moveTo>
                  <a:lnTo>
                    <a:pt y="324" x="0"/>
                  </a:lnTo>
                  <a:lnTo>
                    <a:pt y="1992" x="0"/>
                  </a:lnTo>
                  <a:lnTo>
                    <a:pt y="2752" x="0"/>
                  </a:lnTo>
                  <a:lnTo>
                    <a:pt y="2752" x="4960"/>
                  </a:lnTo>
                  <a:lnTo>
                    <a:pt y="1992" x="4960"/>
                  </a:lnTo>
                  <a:lnTo>
                    <a:pt y="324" x="4960"/>
                  </a:lnTo>
                  <a:lnTo>
                    <a:pt y="0" x="4960"/>
                  </a:lnTo>
                  <a:lnTo>
                    <a:pt y="34" x="4734"/>
                  </a:lnTo>
                  <a:lnTo>
                    <a:pt y="64" x="4510"/>
                  </a:lnTo>
                  <a:lnTo>
                    <a:pt y="90" x="4284"/>
                  </a:lnTo>
                  <a:lnTo>
                    <a:pt y="114" x="4060"/>
                  </a:lnTo>
                  <a:lnTo>
                    <a:pt y="132" x="3836"/>
                  </a:lnTo>
                  <a:lnTo>
                    <a:pt y="146" x="3614"/>
                  </a:lnTo>
                  <a:lnTo>
                    <a:pt y="158" x="3392"/>
                  </a:lnTo>
                  <a:lnTo>
                    <a:pt y="166" x="3174"/>
                  </a:lnTo>
                  <a:lnTo>
                    <a:pt y="172" x="2960"/>
                  </a:lnTo>
                  <a:lnTo>
                    <a:pt y="174" x="2748"/>
                  </a:lnTo>
                  <a:lnTo>
                    <a:pt y="174" x="2542"/>
                  </a:lnTo>
                  <a:lnTo>
                    <a:pt y="174" x="2338"/>
                  </a:lnTo>
                  <a:lnTo>
                    <a:pt y="170" x="2140"/>
                  </a:lnTo>
                  <a:lnTo>
                    <a:pt y="164" x="1948"/>
                  </a:lnTo>
                  <a:lnTo>
                    <a:pt y="156" x="1762"/>
                  </a:lnTo>
                  <a:lnTo>
                    <a:pt y="148" x="1582"/>
                  </a:lnTo>
                  <a:lnTo>
                    <a:pt y="138" x="1410"/>
                  </a:lnTo>
                  <a:lnTo>
                    <a:pt y="128" x="1244"/>
                  </a:lnTo>
                  <a:lnTo>
                    <a:pt y="116" x="1088"/>
                  </a:lnTo>
                  <a:lnTo>
                    <a:pt y="104" x="938"/>
                  </a:lnTo>
                  <a:lnTo>
                    <a:pt y="78" x="668"/>
                  </a:lnTo>
                  <a:lnTo>
                    <a:pt y="54" x="438"/>
                  </a:lnTo>
                  <a:lnTo>
                    <a:pt y="34" x="254"/>
                  </a:lnTo>
                  <a:lnTo>
                    <a:pt y="16" x="11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y="0" x="0"/>
              <a:ext cy="2145694062" cx="2147483647"/>
            </a:xfrm>
            <a:custGeom>
              <a:pathLst>
                <a:path w="5760" extrusionOk="0" h="4320">
                  <a:moveTo>
                    <a:pt y="0" x="0"/>
                  </a:moveTo>
                  <a:lnTo>
                    <a:pt y="4320" x="0"/>
                  </a:lnTo>
                  <a:lnTo>
                    <a:pt y="4320" x="5760"/>
                  </a:lnTo>
                  <a:lnTo>
                    <a:pt y="0" x="576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>
            <a:off y="0" x="7745411"/>
            <a:ext cy="1100136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2489200" x="866775"/>
            <a:ext cy="3530599" cx="63436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51459" marL="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1pPr>
            <a:lvl2pPr algn="l" rtl="0" marR="0" indent="-210819" marL="685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2pPr>
            <a:lvl3pPr algn="l" rtl="0" marR="0" indent="-163830" marL="9588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3pPr>
            <a:lvl4pPr algn="l" rtl="0" marR="0" indent="-169227" marL="1233488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4pPr>
            <a:lvl5pPr algn="l" rtl="0" marR="0" indent="-177164" marL="150812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5pPr>
            <a:lvl6pPr algn="l" rtl="0" marR="0" indent="-178840" marL="1814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6pPr>
            <a:lvl7pPr algn="l" rtl="0" marR="0" indent="-169340" marL="2071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7pPr>
            <a:lvl8pPr algn="l" rtl="0" marR="0" indent="-178739" marL="22590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8pPr>
            <a:lvl9pPr algn="l" rtl="0" marR="0" indent="-177339" marL="2486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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y="6365875" x="7539036"/>
            <a:ext cy="228600" cx="9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y="6365875" x="590550"/>
            <a:ext cy="228600" cx="386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y="295275" x="7678736"/>
            <a:ext cy="768349" cx="7905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280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y="2222500" x="866775"/>
            <a:ext cy="2555875" cx="7667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48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The Age of Absolutism</a:t>
            </a:r>
            <a:r>
              <a:rPr strike="noStrike" u="none" b="0" cap="none" baseline="0" sz="4800" lang="en-US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Catherine the Great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2489200" x="866775"/>
            <a:ext cy="4140199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German Princess at age 15 married Peter III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Peter III= Mentally unstable/murdered in 1762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Catherine the Great asserts absolute rule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Enlightened Ruler/Embraced Western ways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-reorganized govt  - codifed laws   -education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Gave more power to nobles = bad for peasants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English Absolutism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2489200" x="866775"/>
            <a:ext cy="42164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1485- 1603 Tudor monarchs believed in divine right rule but worked with parliament (valuable)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Century of revolution begins with bad rulers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Long Parliament from 1640 1653 takes control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Tries and executes rulers/officials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Absolute Rule in England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2489200" x="866775"/>
            <a:ext cy="42164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English Bill of Rights after years of revolution and civil war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Parliament has power over monarchy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England rid of absolute rule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Limited monarchy- constitution limits the monarch’s power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Constitutional gov- gov power is defined and limited by law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Exit Slip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2489200" x="866775"/>
            <a:ext cy="3530599" cx="78962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098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Please write and explain on a sheet of paper at least 2 reasons for the rise of Absolutism.</a:t>
            </a: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Be specific and use evidence to support your answer!!!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ctrTitle"/>
          </p:nvPr>
        </p:nvSpPr>
        <p:spPr>
          <a:xfrm>
            <a:off y="2222500" x="866775"/>
            <a:ext cy="2555875" cx="59166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48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The Age Of Enlightenment</a:t>
            </a:r>
          </a:p>
        </p:txBody>
      </p:sp>
      <p:sp>
        <p:nvSpPr>
          <p:cNvPr id="187" name="Shape 187"/>
          <p:cNvSpPr txBox="1"/>
          <p:nvPr>
            <p:ph idx="1" type="subTitle"/>
          </p:nvPr>
        </p:nvSpPr>
        <p:spPr>
          <a:xfrm>
            <a:off y="4776787" x="866775"/>
            <a:ext cy="862011" cx="59166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strike="noStrike" u="none" b="0" cap="none" baseline="0" sz="1800" lang="en-US" i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NEW WAYS OF THINKING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Focus Question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2489200" x="228600"/>
            <a:ext cy="4140199" cx="876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0066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How did Enlightenment thinkers inspire revolutionaries to push for radical changes in government and society?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OBJECTIVE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2489200" x="152400"/>
            <a:ext cy="3530599" cx="876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51459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51459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51459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Students will be able to identify at least 3 results of Enlightenment thinkers and their influence.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Scientific Revolution Sparks Enlightenment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2489200" x="863600"/>
            <a:ext cy="4064000" cx="63468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The Renaissance and the Reformation make way for the scientific revolution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New way of thinking about the universe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-Mathematical laws govern nature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Success of the Scientific Revolution convinced Europeans of the power of human reason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Natural Law: rules discoverable by reason by reason that were applied to human behavior and society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English Enlightenment Thinkers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600200" x="457200"/>
            <a:ext cy="4953000" cx="5410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sng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Thomas Hobbes</a:t>
            </a: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Book= Leviathan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1" marR="0" indent="-2921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Argued people naturally greedy/cruel</a:t>
            </a:r>
          </a:p>
          <a:p>
            <a:pPr algn="l" rtl="0" lvl="1" marR="0" indent="-1905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0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1" marR="0" indent="-2921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Social Contract: give up freedom for organized society</a:t>
            </a:r>
          </a:p>
          <a:p>
            <a:pPr algn="l" rtl="0" lvl="1" marR="0" indent="-1905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0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1" marR="0" indent="-2921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Best form of government= absolute monarchy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47800" x="6019800"/>
            <a:ext cy="2971799" cx="281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English Enlightenment Thinkers Cont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2286000" x="4343400"/>
            <a:ext cy="4343400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sng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John Locke- </a:t>
            </a: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Book= Two Treatises of Government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Argued government formed to protect natural rights of the people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Proposed that people should have the right to overthrow government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Best Gov had limited power and accepted by all citizens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3276600" x="4419600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y="3276600" x="4419600"/>
            <a:ext cy="304799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86000" x="228600"/>
            <a:ext cy="2827337" cx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Focus Question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2489200" x="866775"/>
            <a:ext cy="42164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51459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51459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What events led to the rise of absolute monarchies?</a:t>
            </a: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French Enlightenment Thinkers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2489200" x="152400"/>
            <a:ext cy="4216400" cx="70580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Philosophes</a:t>
            </a:r>
            <a:r>
              <a:rPr strike="noStrike" u="none" b="0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French Philosophers 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Salon</a:t>
            </a:r>
            <a:r>
              <a:rPr strike="noStrike" u="none" b="0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a gathering where people could exchange ideas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20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Montesquieu</a:t>
            </a:r>
            <a:r>
              <a:rPr strike="noStrike" u="none" b="0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Book: The Spirit of the Laws</a:t>
            </a:r>
          </a:p>
          <a:p>
            <a:pPr algn="l" rtl="0" lvl="1" marR="0" indent="-2921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0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3 Branches of Government</a:t>
            </a:r>
          </a:p>
          <a:p>
            <a:pPr algn="l" rtl="0" lvl="1" marR="0" indent="-292100" marL="685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0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Checks and Balances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0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0" x="6705600"/>
            <a:ext cy="2895600" cx="219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Voltaire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2590800" x="457200"/>
            <a:ext cy="40385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Used wit and sarcasm to attack enemies in writing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Wrote about inequality, injustice, superstition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Imprisoned and thrown into exile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Censorship-restricting access to ideas and information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81200" x="6096000"/>
            <a:ext cy="3048000" cx="269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Diderot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2590800" x="4267200"/>
            <a:ext cy="4038599" cx="4724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2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Diderot- Book- 28 Volume Encyclopedia</a:t>
            </a:r>
          </a:p>
          <a:p>
            <a:pPr algn="l" rtl="0" lvl="0" marR="0" indent="-342900" marL="3429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2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Included articles from Montesquieu and Voltaire</a:t>
            </a:r>
          </a:p>
          <a:p>
            <a:pPr algn="l" rtl="0" lvl="0" marR="0" indent="-342900" marL="3429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2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Wrote about the horrors of slavery, freedom of expression, and education for all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62200" x="457200"/>
            <a:ext cy="4171950" cx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Rousseau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2209800" x="457200"/>
            <a:ext cy="4419599" cx="556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Rousseau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Book- The Social Contract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Argued that people in their natural state are “good” and society corrupts our innocence.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Society sets too many limitations on </a:t>
            </a:r>
            <a:r>
              <a:rPr b="1" sz="2400" lang="en-US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people's</a:t>
            </a: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behaviors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Only Freely elected government should have control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9200" x="6172200"/>
            <a:ext cy="3505200" cx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40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Women during the Enlightenment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y="2438400" x="4876800"/>
            <a:ext cy="36115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Mary Wollstonecraft- Well known British social critic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1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1792 Publishes </a:t>
            </a:r>
            <a:r>
              <a:rPr strike="noStrike" u="none" b="1" cap="none" baseline="0" sz="1800" lang="en-US" i="1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 Vindication of the Rights of a Woman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1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Argued that women should be able to decide without their husbands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38400" x="579437"/>
            <a:ext cy="4190999" cx="34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Economic Changes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2489200" x="866775"/>
            <a:ext cy="3911599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Mercantilism</a:t>
            </a: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economic system based on balance of trade</a:t>
            </a: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Laissez-Faire</a:t>
            </a: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Allowing business to operate with little to no government influence</a:t>
            </a: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Adam Smith- 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Free market, supply/demand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Enlightenment Ideas/Results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2489200" x="457200"/>
            <a:ext cy="3530599" cx="853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Governments power comes from the people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People have natural rights to life, liberty, and property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Separation of powers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Checks and balances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New ways of viewing justice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New ways of viewing equality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Exit Slip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2489200" x="866775"/>
            <a:ext cy="3530599" cx="80486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On a separate sheet of paper please write down and explain at least 3 results of the Enlightenment Thinkers.</a:t>
            </a:r>
          </a:p>
          <a:p>
            <a:pPr algn="l" rtl="0" lvl="0" marR="0" indent="-22098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1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Be specific and use evidence to support your answer!!!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909900" x="918325"/>
            <a:ext cy="709499" cx="6343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Objective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2489200" x="0"/>
            <a:ext cy="35305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51459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51459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Students will be able to identify and explain at least 2 reasons for the rise of Absolutism.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Absolute Rule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2489200" x="866775"/>
            <a:ext cy="39878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51459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51459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Absolute Monarchy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ruler with complete authority over the government and the lives of the people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t/>
            </a:r>
            <a:endParaRPr strike="noStrike" u="none" b="0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22098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strike="noStrike" u="none" b="0" cap="none" baseline="0" sz="24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l" rtl="0" lvl="0" marR="0" indent="-342900" marL="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sng" b="1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Divine Right</a:t>
            </a:r>
            <a:r>
              <a:rPr strike="noStrike" u="none" b="0" cap="none" baseline="0" sz="24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 Ruler’s authority to rule comes directly from God.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Absolutism Rises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2286000" x="866775"/>
            <a:ext cy="45720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Increased power of central government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-Stronger Armies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-Extended Borders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-Improved economies/commerce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-Compromises with Nobility/Aristocracy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Divine Right theory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Wars</a:t>
            </a:r>
          </a:p>
          <a:p>
            <a:pPr algn="l" rtl="0" lvl="0" marR="0" indent="-342900" marL="3429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Lawlessness resulting from wars (power vacuums)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685800" x="890587"/>
            <a:ext cy="10541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Absolute Rule in Europe</a:t>
            </a:r>
            <a:b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Spanish Power Grows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2209800" x="866775"/>
            <a:ext cy="44958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Phillip II ruled with absolute rule (42 year reign)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Expanded Spanish influence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Strengthened Catholic Church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Strong central government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"/>
            </a:pPr>
            <a:r>
              <a:rPr strike="noStrike" u="none" b="1" cap="none" baseline="0" sz="20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Married 4 women, each from strong European countries</a:t>
            </a:r>
          </a:p>
          <a:p>
            <a:pPr algn="l" rtl="0" lvl="1" marR="0" indent="-7936" marL="40163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6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-Portugal, England, France, Austria</a:t>
            </a:r>
          </a:p>
          <a:p>
            <a:pPr algn="l" rtl="0" lvl="1" marR="0" indent="-7936" marL="40163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❖"/>
            </a:pPr>
            <a:r>
              <a:rPr strike="noStrike" u="none" b="0" cap="none" baseline="0" sz="16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Formed alliances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Louis XIV Rises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2489200" x="866775"/>
            <a:ext cy="40640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Took throne at age 5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When of age, claimed he was the state and had absolute power (Divine Rule)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Focused on extended Royal Power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Built Versailles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Supported the Arts (Patron)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Extravagant Royal ceremonies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Decline of France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2489200" x="866775"/>
            <a:ext cy="42164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Louis XIV rules for 72 years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Poor decisions lead to decline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-Too many costly wars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-Too many enemies in Europe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-Persecuted Huguenots (revoked Edict of Nance)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100,000 Huguenots fled France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Devastating economic results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927100" x="866775"/>
            <a:ext cy="709612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strike="noStrike" u="none" b="0" cap="none" baseline="0" sz="3200" lang="en-US" i="0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rPr>
              <a:t>Absolute Rule in Russia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2489200" x="866775"/>
            <a:ext cy="4216400" cx="63436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"/>
            </a:pPr>
            <a:r>
              <a:rPr strike="noStrike" u="none" b="1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Peter the Great (Travels West/Learns from West)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-Modernized Russia (social &amp; economic reforms)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-Westernization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 Strengthen Military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 Expand borders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-Centralize Royal Power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-St. Petersburg (Magnificent new capital)</a:t>
            </a:r>
          </a:p>
          <a:p>
            <a:pPr algn="l" rtl="0" lvl="0" marR="0" indent="-342900" marL="34290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Questrial"/>
              <a:buNone/>
            </a:pPr>
            <a:r>
              <a:rPr strike="noStrike" u="none" b="0" cap="none" baseline="0" sz="1800" lang="en-US" i="0">
                <a:solidFill>
                  <a:srgbClr val="404040"/>
                </a:solidFill>
                <a:latin typeface="Questrial"/>
                <a:ea typeface="Questrial"/>
                <a:cs typeface="Questrial"/>
                <a:sym typeface="Questrial"/>
              </a:rPr>
              <a:t>     -Warm water port on Baltic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40404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1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