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y="1095856" x="1997075"/>
            <a:ext cy="1102500" cx="6400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b="1" sz="4800"/>
            </a:lvl1pPr>
            <a:lvl2pPr>
              <a:spcBef>
                <a:spcPts val="0"/>
              </a:spcBef>
              <a:buSzPct val="100000"/>
              <a:defRPr b="1" sz="4800"/>
            </a:lvl2pPr>
            <a:lvl3pPr>
              <a:spcBef>
                <a:spcPts val="0"/>
              </a:spcBef>
              <a:buSzPct val="100000"/>
              <a:defRPr b="1" sz="4800"/>
            </a:lvl3pPr>
            <a:lvl4pPr>
              <a:spcBef>
                <a:spcPts val="0"/>
              </a:spcBef>
              <a:buSzPct val="100000"/>
              <a:defRPr b="1" sz="4800"/>
            </a:lvl4pPr>
            <a:lvl5pPr>
              <a:spcBef>
                <a:spcPts val="0"/>
              </a:spcBef>
              <a:buSzPct val="100000"/>
              <a:defRPr b="1" sz="4800"/>
            </a:lvl5pPr>
            <a:lvl6pPr>
              <a:spcBef>
                <a:spcPts val="0"/>
              </a:spcBef>
              <a:buSzPct val="100000"/>
              <a:defRPr b="1" sz="4800"/>
            </a:lvl6pPr>
            <a:lvl7pPr>
              <a:spcBef>
                <a:spcPts val="0"/>
              </a:spcBef>
              <a:buSzPct val="100000"/>
              <a:defRPr b="1" sz="4800"/>
            </a:lvl7pPr>
            <a:lvl8pPr>
              <a:spcBef>
                <a:spcPts val="0"/>
              </a:spcBef>
              <a:buSzPct val="100000"/>
              <a:defRPr b="1" sz="4800"/>
            </a:lvl8pPr>
            <a:lvl9pPr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y="2251802" x="1997075"/>
            <a:ext cy="871800" cx="640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6" name="Shape 16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>
            <a:off y="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y="1916906" x="3175"/>
            <a:ext cy="611981" cx="635000"/>
          </a:xfrm>
          <a:custGeom>
            <a:pathLst>
              <a:path w="400" extrusionOk="0" h="514">
                <a:moveTo>
                  <a:pt y="0" x="400"/>
                </a:moveTo>
                <a:lnTo>
                  <a:pt y="0" x="0"/>
                </a:lnTo>
                <a:lnTo>
                  <a:pt y="514" x="0"/>
                </a:lnTo>
                <a:lnTo>
                  <a:pt y="514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y="1307306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y="1307306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y="3226593" x="152400"/>
            <a:ext cy="609600" cx="1317625"/>
          </a:xfrm>
          <a:custGeom>
            <a:pathLst>
              <a:path w="830" extrusionOk="0" h="512">
                <a:moveTo>
                  <a:pt y="0" x="830"/>
                </a:moveTo>
                <a:lnTo>
                  <a:pt y="0" x="398"/>
                </a:ln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>
            <a:off y="2614612" x="152400"/>
            <a:ext cy="611981" cx="1317625"/>
          </a:xfrm>
          <a:custGeom>
            <a:pathLst>
              <a:path w="830" extrusionOk="0" h="514">
                <a:moveTo>
                  <a:pt y="0" x="432"/>
                </a:moveTo>
                <a:lnTo>
                  <a:pt y="0" x="0"/>
                </a:lnTo>
                <a:lnTo>
                  <a:pt y="514" x="398"/>
                </a:lnTo>
                <a:lnTo>
                  <a:pt y="514" x="830"/>
                </a:lnTo>
                <a:lnTo>
                  <a:pt y="0" x="43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>
            <a:off y="2614612" x="984250"/>
            <a:ext cy="611981" cx="1322387"/>
          </a:xfrm>
          <a:custGeom>
            <a:pathLst>
              <a:path w="833" extrusionOk="0" h="514">
                <a:moveTo>
                  <a:pt y="514" x="399"/>
                </a:moveTo>
                <a:lnTo>
                  <a:pt y="514" x="833"/>
                </a:lnTo>
                <a:lnTo>
                  <a:pt y="0" x="435"/>
                </a:lnTo>
                <a:lnTo>
                  <a:pt y="0" x="0"/>
                </a:lnTo>
                <a:lnTo>
                  <a:pt y="514" x="399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y="4533900" x="984250"/>
            <a:ext cy="609600" cx="1322387"/>
          </a:xfrm>
          <a:custGeom>
            <a:pathLst>
              <a:path w="833" extrusionOk="0" h="512">
                <a:moveTo>
                  <a:pt y="0" x="399"/>
                </a:moveTo>
                <a:lnTo>
                  <a:pt y="512" x="0"/>
                </a:ln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y="3924300" x="984250"/>
            <a:ext cy="609600" cx="1322387"/>
          </a:xfrm>
          <a:custGeom>
            <a:pathLst>
              <a:path w="833" extrusionOk="0" h="512">
                <a:moveTo>
                  <a:pt y="0" x="435"/>
                </a:moveTo>
                <a:lnTo>
                  <a:pt y="0" x="0"/>
                </a:lnTo>
                <a:lnTo>
                  <a:pt y="512" x="399"/>
                </a:lnTo>
                <a:lnTo>
                  <a:pt y="512" x="833"/>
                </a:lnTo>
                <a:lnTo>
                  <a:pt y="0" x="435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>
            <a:off y="3924300" x="1820863"/>
            <a:ext cy="609600" cx="1317625"/>
          </a:xfrm>
          <a:custGeom>
            <a:pathLst>
              <a:path w="830" extrusionOk="0" h="512">
                <a:moveTo>
                  <a:pt y="0" x="434"/>
                </a:moveTo>
                <a:lnTo>
                  <a:pt y="0" x="0"/>
                </a:lnTo>
                <a:lnTo>
                  <a:pt y="512" x="398"/>
                </a:lnTo>
                <a:lnTo>
                  <a:pt y="512" x="830"/>
                </a:lnTo>
                <a:lnTo>
                  <a:pt y="0" x="43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y="6096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y="1916906" x="152400"/>
            <a:ext cy="611981" cx="1317625"/>
          </a:xfrm>
          <a:custGeom>
            <a:pathLst>
              <a:path w="830" extrusionOk="0" h="514">
                <a:moveTo>
                  <a:pt y="514" x="0"/>
                </a:moveTo>
                <a:lnTo>
                  <a:pt y="514" x="432"/>
                </a:lnTo>
                <a:lnTo>
                  <a:pt y="0" x="830"/>
                </a:lnTo>
                <a:lnTo>
                  <a:pt y="0" x="398"/>
                </a:lnTo>
                <a:lnTo>
                  <a:pt y="514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y="3226593" x="984250"/>
            <a:ext cy="609600" cx="1322387"/>
          </a:xfrm>
          <a:custGeom>
            <a:pathLst>
              <a:path w="833" extrusionOk="0" h="512">
                <a:moveTo>
                  <a:pt y="512" x="0"/>
                </a:move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lnTo>
                  <a:pt y="512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y="4533900" x="1820863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4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200150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y="1200150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6" name="Shape 56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y="3320653" x="1574800"/>
            <a:ext cy="5133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74" name="Shape 74"/>
          <p:cNvSpPr/>
          <p:nvPr/>
        </p:nvSpPr>
        <p:spPr>
          <a:xfrm>
            <a:off y="2614612" x="3175"/>
            <a:ext cy="611981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y="3226593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y="4533900" x="152400"/>
            <a:ext cy="6096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y="3924300" x="152400"/>
            <a:ext cy="6096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y="0" x="7415211"/>
            <a:ext cy="612226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y="1310183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y="1920392" x="8397875"/>
            <a:ext cy="610209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y="612225" x="7415211"/>
            <a:ext cy="610209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%" r="100%"/>
          </a:path>
          <a:tileRect b="-100%" l="-100%"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y="0" x="0"/>
            <a:ext cy="5143499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" name="Shape 8"/>
          <p:cNvSpPr/>
          <p:nvPr/>
        </p:nvSpPr>
        <p:spPr>
          <a:xfrm>
            <a:off y="4533900" x="3175"/>
            <a:ext cy="6096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3924300" x="3175"/>
            <a:ext cy="6096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y="2017" x="8397875"/>
            <a:ext cy="610209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y="612225" x="8397875"/>
            <a:ext cy="607183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y="1095856" x="1997075"/>
            <a:ext cy="1102500" cx="640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Renaissance</a:t>
            </a: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y="2251802" x="1997075"/>
            <a:ext cy="871800" cx="6400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 13 section 1-2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Renaissance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Translates to “rebirth”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Time or art, philosophy, urban society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Emphasis on the individual/achievement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Time of Questioning</a:t>
            </a:r>
          </a:p>
          <a:p>
            <a:pPr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Most of Europe still deeply religious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Humanism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Studied classical cultures and tried to apply knowledge to present day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Believed education stimulated a person's creativity</a:t>
            </a:r>
          </a:p>
          <a:p>
            <a:pPr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humanities=grammar, rhetoric, poetry, history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Francesco Petrarch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200150" x="457200"/>
            <a:ext cy="3402299" cx="5227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Poet/Scholar</a:t>
            </a:r>
          </a:p>
          <a:p>
            <a:pPr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assembled library of Greek and Roman manuscripts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33487" x="5811550"/>
            <a:ext cy="2676525" cx="17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Government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1237750" x="457200"/>
            <a:ext cy="3592800" cx="6001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Italy controlled by wealthy families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Families controlled city states</a:t>
            </a:r>
          </a:p>
          <a:p>
            <a:pPr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Medici Family- Florence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37750" x="6108025"/>
            <a:ext cy="2390775" cx="191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Art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Reflets ideas of humanism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Religious themes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Revived greek and roman technique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Perspective</a:t>
            </a:r>
          </a:p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Shading/oil paintings</a:t>
            </a:r>
          </a:p>
          <a:p>
            <a:pPr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Engraving-etching on metal plate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Printing Press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1063375" x="3944725"/>
            <a:ext cy="3767099" cx="4742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Gutenberg</a:t>
            </a:r>
          </a:p>
          <a:p>
            <a:pPr lvl="0" indent="-4318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Moveable type- could print own bibles in vernacular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99700" x="165300"/>
            <a:ext cy="2371725" cx="192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696875" x="2305200"/>
            <a:ext cy="2133600" cx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Sir Thomas More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Utopia- dream- perfect world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ideal society- education, justice to end crime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43850" x="1841125"/>
            <a:ext cy="2381250" cx="191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05978" x="457200"/>
            <a:ext cy="8574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Shakespeare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200150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Playwright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Universal Themes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Realistic Plots/Problems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Changed the English Language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28725" x="6572250"/>
            <a:ext cy="2686050" cx="211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