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Lst>
  <p:sldIdLst>
    <p:sldId id="256" r:id="rId2"/>
    <p:sldId id="257" r:id="rId3"/>
    <p:sldId id="258" r:id="rId4"/>
    <p:sldId id="261" r:id="rId5"/>
    <p:sldId id="262" r:id="rId6"/>
    <p:sldId id="263" r:id="rId7"/>
    <p:sldId id="264" r:id="rId8"/>
    <p:sldId id="265" r:id="rId9"/>
    <p:sldId id="266" r:id="rId10"/>
    <p:sldId id="286" r:id="rId11"/>
    <p:sldId id="287" r:id="rId12"/>
    <p:sldId id="271" r:id="rId13"/>
    <p:sldId id="285" r:id="rId14"/>
    <p:sldId id="272" r:id="rId15"/>
    <p:sldId id="273" r:id="rId16"/>
    <p:sldId id="274" r:id="rId17"/>
    <p:sldId id="275" r:id="rId18"/>
    <p:sldId id="276" r:id="rId19"/>
    <p:sldId id="279" r:id="rId20"/>
    <p:sldId id="280" r:id="rId21"/>
    <p:sldId id="281" r:id="rId22"/>
    <p:sldId id="283" r:id="rId23"/>
    <p:sldId id="284" r:id="rId24"/>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1F7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p:scale>
          <a:sx n="80" d="100"/>
          <a:sy n="80" d="100"/>
        </p:scale>
        <p:origin x="-72" y="-3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fld id="{89BE4355-F6CC-4FF4-A697-C5F1E69D879D}" type="datetimeFigureOut">
              <a:rPr lang="en-US"/>
              <a:pPr>
                <a:defRPr/>
              </a:pPr>
              <a:t>2/25/2015</a:t>
            </a:fld>
            <a:endParaRPr lang="en-US" dirty="0"/>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2EFD9963-F374-4614-9613-61719A58015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15F4F9-C968-49EC-AA68-9587D4CC8A56}" type="datetimeFigureOut">
              <a:rPr lang="en-US"/>
              <a:pPr>
                <a:defRPr/>
              </a:pPr>
              <a:t>2/25/2015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639411C-F5D7-4AEF-9087-AD98A45B5B2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endParaRPr lang="en-US" dirty="0">
              <a:solidFill>
                <a:schemeClr val="accent1">
                  <a:lumMod val="60000"/>
                  <a:lumOff val="40000"/>
                </a:schemeClr>
              </a:solidFill>
              <a:latin typeface="Arial"/>
              <a:cs typeface="+mn-cs"/>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C3324CEC-AD5E-4D7E-A14C-8F36957F231A}" type="datetimeFigureOut">
              <a:rPr lang="en-US"/>
              <a:pPr>
                <a:defRPr/>
              </a:pPr>
              <a:t>2/25/2015</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CCDDE0AB-D62A-47D0-A8EC-B746B37BBC5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C0ABF6C-0BC8-4690-A936-C49910FA6EDE}" type="datetimeFigureOut">
              <a:rPr lang="en-US"/>
              <a:pPr>
                <a:defRPr/>
              </a:pPr>
              <a:t>2/25/2015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15FB0-FBE8-46C4-B3BB-9EF6359FF5B0}"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cs typeface="+mn-cs"/>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pPr>
              <a:defRPr/>
            </a:pPr>
            <a:fld id="{A5C13628-1C53-4074-95A9-E684F2548033}" type="datetimeFigureOut">
              <a:rPr lang="en-US"/>
              <a:pPr>
                <a:defRPr/>
              </a:pPr>
              <a:t>2/25/2015</a:t>
            </a:fld>
            <a:endParaRPr lang="en-US" dirty="0"/>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37AA1505-A2D2-43EC-A7E8-584840C2B57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1968993F-660A-45E8-B59A-0259EF5FD7CC}" type="datetimeFigureOut">
              <a:rPr lang="en-US"/>
              <a:pPr>
                <a:defRPr/>
              </a:pPr>
              <a:t>2/25/2015</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4DFD3FD4-3368-4E7D-BAD1-557486B4D632}"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F1D088E0-704B-42C1-9100-E16DE04A86D2}" type="datetimeFigureOut">
              <a:rPr lang="en-US"/>
              <a:pPr>
                <a:defRPr/>
              </a:pPr>
              <a:t>2/25/2015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1C08E5-02F7-416B-A482-41995011BD4E}"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8B5C7B8-5F39-477B-99A1-6266B2E1F346}" type="datetimeFigureOut">
              <a:rPr lang="en-US"/>
              <a:pPr>
                <a:defRPr/>
              </a:pPr>
              <a:t>2/25/2015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91F934-8B30-4ED9-AED1-94C4334C249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0D031D5-554E-417C-8A50-25D65422FB36}" type="datetimeFigureOut">
              <a:rPr lang="en-US"/>
              <a:pPr>
                <a:defRPr/>
              </a:pPr>
              <a:t>2/25/2015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23F5A7-0C89-49E7-A7D8-01CA3A19D88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86CA2D4-0D10-4FC5-8CA4-AA334B883CC9}" type="datetimeFigureOut">
              <a:rPr lang="en-US"/>
              <a:pPr>
                <a:defRPr/>
              </a:pPr>
              <a:t>2/25/2015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FEE38F-3682-4943-B577-67734830ABF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38E25817-BAEA-425D-A561-EB08BF764E0A}" type="datetimeFigureOut">
              <a:rPr lang="en-US"/>
              <a:pPr>
                <a:defRPr/>
              </a:pPr>
              <a:t>2/25/2015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F53F654-1DFC-4A6A-A533-97EACA7D8EB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97BDC61-E1F0-436C-9A98-22BEF51FFC11}" type="datetimeFigureOut">
              <a:rPr lang="en-US"/>
              <a:pPr>
                <a:defRPr/>
              </a:pPr>
              <a:t>2/25/2015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21C360-B3B2-4F4A-99CA-8E557F3B7AC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A2BA942-52D2-4D9D-AB2B-C64D97489CD9}" type="datetimeFigureOut">
              <a:rPr lang="en-US"/>
              <a:pPr>
                <a:defRPr/>
              </a:pPr>
              <a:t>2/25/2015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88046CF-3F99-4C15-9395-6876C753FD7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B2B814-3F0C-4188-B690-89EBBE6A21FE}" type="datetimeFigureOut">
              <a:rPr lang="en-US"/>
              <a:pPr>
                <a:defRPr/>
              </a:pPr>
              <a:t>2/25/2015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19E727-37A8-44A1-93A2-B8ECC01DCBF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DADC57-B113-4F08-B58E-F9A107DEAD97}" type="datetimeFigureOut">
              <a:rPr lang="en-US"/>
              <a:pPr>
                <a:defRPr/>
              </a:pPr>
              <a:t>2/25/2015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B664F5E-7786-4464-8BBC-703135FC205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E4BF57-1013-4436-846E-ED4962AFFA28}" type="datetimeFigureOut">
              <a:rPr lang="en-US"/>
              <a:pPr>
                <a:defRPr/>
              </a:pPr>
              <a:t>2/25/2015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A44806-B77F-4204-8115-5FE35F8A481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cs typeface="+mn-cs"/>
              </a:defRPr>
            </a:lvl1pPr>
          </a:lstStyle>
          <a:p>
            <a:pPr>
              <a:defRPr/>
            </a:pPr>
            <a:fld id="{4B544147-0F76-4E82-BD59-77FD1963CBD0}" type="datetimeFigureOut">
              <a:rPr lang="en-US"/>
              <a:pPr>
                <a:defRPr/>
              </a:pPr>
              <a:t>2/25/2015</a:t>
            </a:fld>
            <a:endParaRPr lang="en-US" dirty="0"/>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a:solidFill>
                  <a:schemeClr val="accent1"/>
                </a:solidFill>
                <a:latin typeface="+mn-lt"/>
                <a:cs typeface="+mn-cs"/>
              </a:defRPr>
            </a:lvl1pPr>
          </a:lstStyle>
          <a:p>
            <a:pPr>
              <a:defRPr/>
            </a:pPr>
            <a:fld id="{44E3AD0E-1095-405C-9439-547D4E0940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86" r:id="rId2"/>
    <p:sldLayoutId id="2147483685" r:id="rId3"/>
    <p:sldLayoutId id="2147483684" r:id="rId4"/>
    <p:sldLayoutId id="2147483683" r:id="rId5"/>
    <p:sldLayoutId id="2147483682" r:id="rId6"/>
    <p:sldLayoutId id="2147483681" r:id="rId7"/>
    <p:sldLayoutId id="2147483680" r:id="rId8"/>
    <p:sldLayoutId id="2147483679" r:id="rId9"/>
    <p:sldLayoutId id="2147483678" r:id="rId10"/>
    <p:sldLayoutId id="2147483688" r:id="rId11"/>
    <p:sldLayoutId id="2147483677" r:id="rId12"/>
    <p:sldLayoutId id="2147483689" r:id="rId13"/>
    <p:sldLayoutId id="2147483676" r:id="rId14"/>
    <p:sldLayoutId id="2147483675" r:id="rId15"/>
    <p:sldLayoutId id="2147483674" r:id="rId16"/>
  </p:sldLayoutIdLst>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itchFamily="34" charset="0"/>
        </a:defRPr>
      </a:lvl2pPr>
      <a:lvl3pPr algn="l" defTabSz="457200" rtl="0" eaLnBrk="0" fontAlgn="base" hangingPunct="0">
        <a:spcBef>
          <a:spcPct val="0"/>
        </a:spcBef>
        <a:spcAft>
          <a:spcPct val="0"/>
        </a:spcAft>
        <a:defRPr sz="3600">
          <a:solidFill>
            <a:schemeClr val="accent1"/>
          </a:solidFill>
          <a:latin typeface="Trebuchet MS" pitchFamily="34" charset="0"/>
        </a:defRPr>
      </a:lvl3pPr>
      <a:lvl4pPr algn="l" defTabSz="457200" rtl="0" eaLnBrk="0" fontAlgn="base" hangingPunct="0">
        <a:spcBef>
          <a:spcPct val="0"/>
        </a:spcBef>
        <a:spcAft>
          <a:spcPct val="0"/>
        </a:spcAft>
        <a:defRPr sz="3600">
          <a:solidFill>
            <a:schemeClr val="accent1"/>
          </a:solidFill>
          <a:latin typeface="Trebuchet MS" pitchFamily="34" charset="0"/>
        </a:defRPr>
      </a:lvl4pPr>
      <a:lvl5pPr algn="l" defTabSz="457200" rtl="0" eaLnBrk="0" fontAlgn="base" hangingPunct="0">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ctrTitle"/>
          </p:nvPr>
        </p:nvSpPr>
        <p:spPr>
          <a:xfrm>
            <a:off x="1506538" y="2405063"/>
            <a:ext cx="7767637" cy="1646237"/>
          </a:xfrm>
        </p:spPr>
        <p:txBody>
          <a:bodyPr/>
          <a:lstStyle/>
          <a:p>
            <a:pPr eaLnBrk="1" hangingPunct="1"/>
            <a:r>
              <a:rPr lang="en-US" smtClean="0"/>
              <a:t/>
            </a:r>
            <a:br>
              <a:rPr lang="en-US" smtClean="0"/>
            </a:br>
            <a:r>
              <a:rPr lang="en-US" smtClean="0"/>
              <a:t>New Imperialism</a:t>
            </a:r>
          </a:p>
        </p:txBody>
      </p:sp>
      <p:sp>
        <p:nvSpPr>
          <p:cNvPr id="3" name="Subtitle 2"/>
          <p:cNvSpPr>
            <a:spLocks noGrp="1"/>
          </p:cNvSpPr>
          <p:nvPr>
            <p:ph type="subTitle" idx="1"/>
          </p:nvPr>
        </p:nvSpPr>
        <p:spPr>
          <a:xfrm>
            <a:off x="1506538" y="4051300"/>
            <a:ext cx="7767637" cy="1096963"/>
          </a:xfrm>
        </p:spPr>
        <p:txBody>
          <a:bodyPr rtlCol="0">
            <a:normAutofit/>
          </a:bodyPr>
          <a:lstStyle/>
          <a:p>
            <a:pPr eaLnBrk="1" fontAlgn="auto" hangingPunct="1">
              <a:spcAft>
                <a:spcPts val="0"/>
              </a:spcAft>
              <a:buFont typeface="Wingdings 3" charset="2"/>
              <a:buNone/>
              <a:defRPr/>
            </a:pPr>
            <a:r>
              <a:rPr lang="en-US" sz="3200" dirty="0" smtClean="0"/>
              <a:t>18</a:t>
            </a:r>
            <a:r>
              <a:rPr lang="en-US" sz="3200" baseline="30000" dirty="0" smtClean="0"/>
              <a:t>th</a:t>
            </a:r>
            <a:r>
              <a:rPr lang="en-US" sz="3200" dirty="0" smtClean="0"/>
              <a:t> Century to 1914</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en-US" smtClean="0"/>
              <a:t>Africa in the early 1800’s </a:t>
            </a:r>
          </a:p>
        </p:txBody>
      </p:sp>
      <p:sp>
        <p:nvSpPr>
          <p:cNvPr id="43011" name="Rectangle 3"/>
          <p:cNvSpPr>
            <a:spLocks noGrp="1"/>
          </p:cNvSpPr>
          <p:nvPr>
            <p:ph type="body" idx="1"/>
          </p:nvPr>
        </p:nvSpPr>
        <p:spPr/>
        <p:txBody>
          <a:bodyPr/>
          <a:lstStyle/>
          <a:p>
            <a:r>
              <a:rPr lang="en-US" b="1" smtClean="0">
                <a:solidFill>
                  <a:srgbClr val="0B1F75"/>
                </a:solidFill>
              </a:rPr>
              <a:t>North Africa – part of the Muslim world/Ottoman Empire</a:t>
            </a:r>
            <a:endParaRPr lang="en-US" smtClean="0">
              <a:solidFill>
                <a:srgbClr val="0B1F75"/>
              </a:solidFill>
            </a:endParaRPr>
          </a:p>
          <a:p>
            <a:r>
              <a:rPr lang="en-US" smtClean="0">
                <a:solidFill>
                  <a:srgbClr val="0B1F75"/>
                </a:solidFill>
              </a:rPr>
              <a:t/>
            </a:r>
            <a:br>
              <a:rPr lang="en-US" smtClean="0">
                <a:solidFill>
                  <a:srgbClr val="0B1F75"/>
                </a:solidFill>
              </a:rPr>
            </a:br>
            <a:endParaRPr lang="en-US" smtClean="0">
              <a:solidFill>
                <a:srgbClr val="0B1F75"/>
              </a:solidFill>
            </a:endParaRPr>
          </a:p>
          <a:p>
            <a:r>
              <a:rPr lang="en-US" b="1" smtClean="0">
                <a:solidFill>
                  <a:srgbClr val="0B1F75"/>
                </a:solidFill>
              </a:rPr>
              <a:t>West Africa – Islamic revival calling for social/religious reforms</a:t>
            </a:r>
            <a:endParaRPr lang="en-US" smtClean="0">
              <a:solidFill>
                <a:srgbClr val="0B1F75"/>
              </a:solidFill>
            </a:endParaRPr>
          </a:p>
          <a:p>
            <a:r>
              <a:rPr lang="en-US" smtClean="0">
                <a:solidFill>
                  <a:srgbClr val="0B1F75"/>
                </a:solidFill>
              </a:rPr>
              <a:t/>
            </a:r>
            <a:br>
              <a:rPr lang="en-US" smtClean="0">
                <a:solidFill>
                  <a:srgbClr val="0B1F75"/>
                </a:solidFill>
              </a:rPr>
            </a:br>
            <a:endParaRPr lang="en-US" smtClean="0">
              <a:solidFill>
                <a:srgbClr val="0B1F75"/>
              </a:solidFill>
            </a:endParaRPr>
          </a:p>
          <a:p>
            <a:r>
              <a:rPr lang="en-US" b="1" smtClean="0">
                <a:solidFill>
                  <a:srgbClr val="0B1F75"/>
                </a:solidFill>
              </a:rPr>
              <a:t>East Africa - Heavy Islamic influence</a:t>
            </a:r>
            <a:endParaRPr lang="en-US" smtClean="0">
              <a:solidFill>
                <a:srgbClr val="0B1F75"/>
              </a:solidFill>
            </a:endParaRPr>
          </a:p>
          <a:p>
            <a:r>
              <a:rPr lang="en-US" smtClean="0">
                <a:solidFill>
                  <a:srgbClr val="0B1F75"/>
                </a:solidFill>
              </a:rPr>
              <a:t/>
            </a:r>
            <a:br>
              <a:rPr lang="en-US" smtClean="0">
                <a:solidFill>
                  <a:srgbClr val="0B1F75"/>
                </a:solidFill>
              </a:rPr>
            </a:br>
            <a:endParaRPr lang="en-US" smtClean="0">
              <a:solidFill>
                <a:srgbClr val="0B1F75"/>
              </a:solidFill>
            </a:endParaRPr>
          </a:p>
          <a:p>
            <a:r>
              <a:rPr lang="en-US" b="1" smtClean="0">
                <a:solidFill>
                  <a:srgbClr val="0B1F75"/>
                </a:solidFill>
              </a:rPr>
              <a:t>Southern Africa – Zulu domination</a:t>
            </a:r>
          </a:p>
        </p:txBody>
      </p:sp>
      <p:sp>
        <p:nvSpPr>
          <p:cNvPr id="43012" name="Rectangle 4"/>
          <p:cNvSpPr>
            <a:spLocks noChangeArrowheads="1"/>
          </p:cNvSpPr>
          <p:nvPr/>
        </p:nvSpPr>
        <p:spPr bwMode="auto">
          <a:xfrm>
            <a:off x="5940425" y="3246438"/>
            <a:ext cx="311150" cy="366712"/>
          </a:xfrm>
          <a:prstGeom prst="rect">
            <a:avLst/>
          </a:prstGeom>
          <a:noFill/>
          <a:ln w="9525">
            <a:noFill/>
            <a:miter lim="800000"/>
            <a:headEnd/>
            <a:tailEnd/>
          </a:ln>
          <a:effectLst/>
        </p:spPr>
        <p:txBody>
          <a:bodyPr wrap="none" anchor="ctr">
            <a:spAutoFit/>
          </a:bodyPr>
          <a:lstStyle/>
          <a:p>
            <a:r>
              <a:rPr lang="en-US"/>
              <a:t>  </a:t>
            </a:r>
          </a:p>
        </p:txBody>
      </p:sp>
      <p:sp>
        <p:nvSpPr>
          <p:cNvPr id="43013" name="Rectangle 5"/>
          <p:cNvSpPr>
            <a:spLocks noChangeArrowheads="1"/>
          </p:cNvSpPr>
          <p:nvPr/>
        </p:nvSpPr>
        <p:spPr bwMode="auto">
          <a:xfrm>
            <a:off x="5940425" y="3246438"/>
            <a:ext cx="311150" cy="366712"/>
          </a:xfrm>
          <a:prstGeom prst="rect">
            <a:avLst/>
          </a:prstGeom>
          <a:noFill/>
          <a:ln w="9525">
            <a:noFill/>
            <a:miter lim="800000"/>
            <a:headEnd/>
            <a:tailEnd/>
          </a:ln>
          <a:effectLst/>
        </p:spPr>
        <p:txBody>
          <a:bodyPr wrap="none" anchor="ctr">
            <a:spAutoFit/>
          </a:bodyPr>
          <a:lstStyle/>
          <a:p>
            <a:r>
              <a:rPr lang="en-US"/>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en-US" smtClean="0"/>
              <a:t>European Contact Increases</a:t>
            </a:r>
          </a:p>
        </p:txBody>
      </p:sp>
      <p:sp>
        <p:nvSpPr>
          <p:cNvPr id="44035" name="Rectangle 3"/>
          <p:cNvSpPr>
            <a:spLocks noGrp="1"/>
          </p:cNvSpPr>
          <p:nvPr>
            <p:ph type="body" idx="1"/>
          </p:nvPr>
        </p:nvSpPr>
        <p:spPr/>
        <p:txBody>
          <a:bodyPr/>
          <a:lstStyle/>
          <a:p>
            <a:r>
              <a:rPr lang="en-US" smtClean="0">
                <a:solidFill>
                  <a:srgbClr val="0B1F75"/>
                </a:solidFill>
              </a:rPr>
              <a:t>Explorers</a:t>
            </a:r>
          </a:p>
          <a:p>
            <a:r>
              <a:rPr lang="en-US" smtClean="0"/>
              <a:t>-Early 1800’s explorers begin pushing into the interior of Africa</a:t>
            </a:r>
          </a:p>
          <a:p>
            <a:r>
              <a:rPr lang="en-US" smtClean="0"/>
              <a:t>-</a:t>
            </a:r>
            <a:r>
              <a:rPr lang="en-US" smtClean="0">
                <a:solidFill>
                  <a:srgbClr val="0B1F75"/>
                </a:solidFill>
              </a:rPr>
              <a:t>Map rivers (Niger, Nile, Congo)</a:t>
            </a:r>
          </a:p>
          <a:p>
            <a:r>
              <a:rPr lang="en-US" smtClean="0">
                <a:solidFill>
                  <a:srgbClr val="0B1F75"/>
                </a:solidFill>
              </a:rPr>
              <a:t/>
            </a:r>
            <a:br>
              <a:rPr lang="en-US" smtClean="0">
                <a:solidFill>
                  <a:srgbClr val="0B1F75"/>
                </a:solidFill>
              </a:rPr>
            </a:br>
            <a:endParaRPr lang="en-US" smtClean="0">
              <a:solidFill>
                <a:srgbClr val="0B1F75"/>
              </a:solidFill>
            </a:endParaRPr>
          </a:p>
          <a:p>
            <a:r>
              <a:rPr lang="en-US" smtClean="0">
                <a:solidFill>
                  <a:srgbClr val="0B1F75"/>
                </a:solidFill>
              </a:rPr>
              <a:t>Missionaries</a:t>
            </a:r>
          </a:p>
          <a:p>
            <a:r>
              <a:rPr lang="en-US" smtClean="0"/>
              <a:t>-Catholic &amp; Protestant missionaries follow explorers</a:t>
            </a:r>
          </a:p>
          <a:p>
            <a:r>
              <a:rPr lang="en-US" smtClean="0"/>
              <a:t>-</a:t>
            </a:r>
            <a:r>
              <a:rPr lang="en-US" smtClean="0">
                <a:solidFill>
                  <a:srgbClr val="0B1F75"/>
                </a:solidFill>
              </a:rPr>
              <a:t>Seeking to convert Africans to Christianity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Scramble for Colonies</a:t>
            </a:r>
          </a:p>
        </p:txBody>
      </p:sp>
      <p:sp>
        <p:nvSpPr>
          <p:cNvPr id="27650" name="Content Placeholder 2"/>
          <p:cNvSpPr>
            <a:spLocks noGrp="1"/>
          </p:cNvSpPr>
          <p:nvPr>
            <p:ph idx="1"/>
          </p:nvPr>
        </p:nvSpPr>
        <p:spPr>
          <a:xfrm>
            <a:off x="677863" y="1627188"/>
            <a:ext cx="8596312" cy="4414837"/>
          </a:xfrm>
        </p:spPr>
        <p:txBody>
          <a:bodyPr/>
          <a:lstStyle/>
          <a:p>
            <a:pPr eaLnBrk="1" hangingPunct="1">
              <a:lnSpc>
                <a:spcPct val="200000"/>
              </a:lnSpc>
            </a:pPr>
            <a:r>
              <a:rPr lang="en-US" sz="2000" b="1" i="1" smtClean="0">
                <a:solidFill>
                  <a:srgbClr val="0B1F75"/>
                </a:solidFill>
              </a:rPr>
              <a:t>Berlin Conference- </a:t>
            </a:r>
            <a:r>
              <a:rPr lang="en-US" sz="2000" smtClean="0">
                <a:solidFill>
                  <a:srgbClr val="0B1F75"/>
                </a:solidFill>
              </a:rPr>
              <a:t>met in 1884 to avoid bloodshed…..no Africans were present while European powers divided Africa!!!</a:t>
            </a:r>
          </a:p>
          <a:p>
            <a:pPr eaLnBrk="1" hangingPunct="1">
              <a:lnSpc>
                <a:spcPct val="200000"/>
              </a:lnSpc>
            </a:pPr>
            <a:r>
              <a:rPr lang="en-US" sz="2000" smtClean="0"/>
              <a:t>Belgians exploit the Congo (Human atrocities for wealth)</a:t>
            </a:r>
          </a:p>
          <a:p>
            <a:pPr eaLnBrk="1" hangingPunct="1">
              <a:lnSpc>
                <a:spcPct val="200000"/>
              </a:lnSpc>
            </a:pPr>
            <a:r>
              <a:rPr lang="en-US" sz="2000" smtClean="0"/>
              <a:t>Frances take chunks of North Africa</a:t>
            </a:r>
          </a:p>
          <a:p>
            <a:pPr eaLnBrk="1" hangingPunct="1">
              <a:lnSpc>
                <a:spcPct val="200000"/>
              </a:lnSpc>
            </a:pPr>
            <a:r>
              <a:rPr lang="en-US" sz="2000" smtClean="0"/>
              <a:t>Britain takes chunks out of West &amp; East  &amp; South Africa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9" name="Picture 5" descr="ANd9GcT8-1Er3tkgVDzZAe1EDHK5J33rago5LcVaUQMhEEWJQHr1f1Xr"/>
          <p:cNvPicPr>
            <a:picLocks noChangeAspect="1" noChangeArrowheads="1"/>
          </p:cNvPicPr>
          <p:nvPr/>
        </p:nvPicPr>
        <p:blipFill>
          <a:blip r:embed="rId2"/>
          <a:srcRect/>
          <a:stretch>
            <a:fillRect/>
          </a:stretch>
        </p:blipFill>
        <p:spPr bwMode="auto">
          <a:xfrm>
            <a:off x="1700213" y="346075"/>
            <a:ext cx="5873750" cy="62245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t>African Resistance</a:t>
            </a:r>
          </a:p>
        </p:txBody>
      </p:sp>
      <p:sp>
        <p:nvSpPr>
          <p:cNvPr id="3" name="Content Placeholder 2"/>
          <p:cNvSpPr>
            <a:spLocks noGrp="1"/>
          </p:cNvSpPr>
          <p:nvPr>
            <p:ph idx="1"/>
          </p:nvPr>
        </p:nvSpPr>
        <p:spPr/>
        <p:txBody>
          <a:bodyPr>
            <a:normAutofit/>
          </a:bodyPr>
          <a:lstStyle/>
          <a:p>
            <a:pPr eaLnBrk="1" hangingPunct="1">
              <a:buFont typeface="Wingdings" pitchFamily="2" charset="2"/>
              <a:buChar char="Ø"/>
            </a:pPr>
            <a:r>
              <a:rPr lang="en-US" sz="2400" b="1" smtClean="0">
                <a:solidFill>
                  <a:srgbClr val="0B1F75"/>
                </a:solidFill>
              </a:rPr>
              <a:t>Africa resists European Imperialism</a:t>
            </a:r>
          </a:p>
          <a:p>
            <a:pPr eaLnBrk="1" hangingPunct="1">
              <a:buFont typeface="Wingdings 3" pitchFamily="18" charset="2"/>
              <a:buNone/>
            </a:pPr>
            <a:r>
              <a:rPr lang="en-US" smtClean="0"/>
              <a:t>-Algerians resist the French</a:t>
            </a:r>
          </a:p>
          <a:p>
            <a:pPr eaLnBrk="1" hangingPunct="1">
              <a:buFont typeface="Wingdings 3" pitchFamily="18" charset="2"/>
              <a:buNone/>
            </a:pPr>
            <a:r>
              <a:rPr lang="en-US" smtClean="0"/>
              <a:t>-Zulus &amp; Asante &amp; Shona resist the British</a:t>
            </a:r>
          </a:p>
          <a:p>
            <a:pPr eaLnBrk="1" hangingPunct="1">
              <a:buFont typeface="Wingdings 3" pitchFamily="18" charset="2"/>
              <a:buNone/>
            </a:pPr>
            <a:r>
              <a:rPr lang="en-US" smtClean="0"/>
              <a:t>-Yao &amp; Herero resist the Germans</a:t>
            </a:r>
          </a:p>
          <a:p>
            <a:pPr eaLnBrk="1" hangingPunct="1">
              <a:buFont typeface="Wingdings 3" pitchFamily="18" charset="2"/>
              <a:buNone/>
            </a:pPr>
            <a:endParaRPr lang="en-US" smtClean="0"/>
          </a:p>
          <a:p>
            <a:pPr eaLnBrk="1" hangingPunct="1">
              <a:buFont typeface="Wingdings" pitchFamily="2" charset="2"/>
              <a:buChar char="Ø"/>
            </a:pPr>
            <a:r>
              <a:rPr lang="en-US" sz="2400" b="1" smtClean="0">
                <a:solidFill>
                  <a:srgbClr val="0B1F75"/>
                </a:solidFill>
              </a:rPr>
              <a:t>Ethiopia survives</a:t>
            </a:r>
          </a:p>
          <a:p>
            <a:pPr eaLnBrk="1" hangingPunct="1">
              <a:buFont typeface="Wingdings 3" pitchFamily="18" charset="2"/>
              <a:buNone/>
            </a:pPr>
            <a:r>
              <a:rPr lang="en-US" sz="2400" b="1" smtClean="0"/>
              <a:t>-</a:t>
            </a:r>
            <a:r>
              <a:rPr lang="en-US" sz="2000" smtClean="0"/>
              <a:t>Menelik II leads Ethiopia</a:t>
            </a:r>
          </a:p>
          <a:p>
            <a:pPr eaLnBrk="1" hangingPunct="1">
              <a:buFont typeface="Wingdings 3" pitchFamily="18" charset="2"/>
              <a:buNone/>
            </a:pPr>
            <a:r>
              <a:rPr lang="en-US" sz="2400" b="1" smtClean="0">
                <a:solidFill>
                  <a:srgbClr val="0B1F75"/>
                </a:solidFill>
              </a:rPr>
              <a:t>-</a:t>
            </a:r>
            <a:r>
              <a:rPr lang="en-US" sz="2000" smtClean="0">
                <a:solidFill>
                  <a:srgbClr val="0B1F75"/>
                </a:solidFill>
              </a:rPr>
              <a:t>Ethiopia modernizes and uses European technology to resist Italian Imperialism successfully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3"/>
          <p:cNvSpPr>
            <a:spLocks noGrp="1"/>
          </p:cNvSpPr>
          <p:nvPr>
            <p:ph type="title"/>
          </p:nvPr>
        </p:nvSpPr>
        <p:spPr>
          <a:xfrm>
            <a:off x="677863" y="609600"/>
            <a:ext cx="8596312" cy="3403600"/>
          </a:xfrm>
        </p:spPr>
        <p:txBody>
          <a:bodyPr/>
          <a:lstStyle/>
          <a:p>
            <a:pPr eaLnBrk="1" hangingPunct="1"/>
            <a:r>
              <a:rPr lang="en-US" smtClean="0"/>
              <a:t>Asia &amp; Imperialism</a:t>
            </a:r>
          </a:p>
        </p:txBody>
      </p:sp>
      <p:sp>
        <p:nvSpPr>
          <p:cNvPr id="29698" name="Text Placeholder 4"/>
          <p:cNvSpPr>
            <a:spLocks noGrp="1"/>
          </p:cNvSpPr>
          <p:nvPr>
            <p:ph type="body" idx="1"/>
          </p:nvPr>
        </p:nvSpPr>
        <p:spPr>
          <a:xfrm>
            <a:off x="677863" y="4470400"/>
            <a:ext cx="8596312" cy="1571625"/>
          </a:xfrm>
        </p:spPr>
        <p:txBody>
          <a:bodyPr/>
          <a:lstStyle/>
          <a:p>
            <a:pPr eaLnBrk="1" hangingPunct="1"/>
            <a:r>
              <a:rPr lang="en-US" sz="3200" smtClean="0">
                <a:solidFill>
                  <a:srgbClr val="404040"/>
                </a:solidFill>
              </a:rPr>
              <a:t>European claims in the Middle East, India, and China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3"/>
          <p:cNvSpPr>
            <a:spLocks noGrp="1"/>
          </p:cNvSpPr>
          <p:nvPr>
            <p:ph type="title"/>
          </p:nvPr>
        </p:nvSpPr>
        <p:spPr/>
        <p:txBody>
          <a:bodyPr/>
          <a:lstStyle/>
          <a:p>
            <a:pPr eaLnBrk="1" hangingPunct="1"/>
            <a:r>
              <a:rPr lang="en-US" smtClean="0"/>
              <a:t>Muslim Regions</a:t>
            </a:r>
          </a:p>
        </p:txBody>
      </p:sp>
      <p:sp>
        <p:nvSpPr>
          <p:cNvPr id="5" name="Content Placeholder 4"/>
          <p:cNvSpPr>
            <a:spLocks noGrp="1"/>
          </p:cNvSpPr>
          <p:nvPr>
            <p:ph idx="1"/>
          </p:nvPr>
        </p:nvSpPr>
        <p:spPr>
          <a:xfrm>
            <a:off x="677863" y="1508125"/>
            <a:ext cx="8596312" cy="5130800"/>
          </a:xfrm>
        </p:spPr>
        <p:txBody>
          <a:bodyPr rtlCol="0">
            <a:normAutofit/>
          </a:bodyPr>
          <a:lstStyle/>
          <a:p>
            <a:pPr eaLnBrk="1" fontAlgn="auto" hangingPunct="1">
              <a:spcAft>
                <a:spcPts val="0"/>
              </a:spcAft>
              <a:buFont typeface="Wingdings" panose="05000000000000000000" pitchFamily="2" charset="2"/>
              <a:buChar char="Ø"/>
              <a:defRPr/>
            </a:pPr>
            <a:r>
              <a:rPr lang="en-US" sz="2400" b="1" dirty="0" smtClean="0">
                <a:solidFill>
                  <a:schemeClr val="tx1">
                    <a:lumMod val="75000"/>
                    <a:lumOff val="25000"/>
                  </a:schemeClr>
                </a:solidFill>
              </a:rPr>
              <a:t>Ottoman, Safavids, Mughals empires are in decline</a:t>
            </a:r>
          </a:p>
          <a:p>
            <a:pPr eaLnBrk="1" fontAlgn="auto" hangingPunct="1">
              <a:spcAft>
                <a:spcPts val="0"/>
              </a:spcAft>
              <a:buFontTx/>
              <a:buChar char="-"/>
              <a:defRPr/>
            </a:pPr>
            <a:r>
              <a:rPr lang="en-US" dirty="0" smtClean="0">
                <a:solidFill>
                  <a:schemeClr val="tx1">
                    <a:lumMod val="75000"/>
                    <a:lumOff val="25000"/>
                  </a:schemeClr>
                </a:solidFill>
              </a:rPr>
              <a:t>Central governments lost control</a:t>
            </a:r>
          </a:p>
          <a:p>
            <a:pPr eaLnBrk="1" fontAlgn="auto" hangingPunct="1">
              <a:spcAft>
                <a:spcPts val="0"/>
              </a:spcAft>
              <a:buFontTx/>
              <a:buChar char="-"/>
              <a:defRPr/>
            </a:pPr>
            <a:r>
              <a:rPr lang="en-US" dirty="0" smtClean="0">
                <a:solidFill>
                  <a:schemeClr val="tx1">
                    <a:lumMod val="75000"/>
                    <a:lumOff val="25000"/>
                  </a:schemeClr>
                </a:solidFill>
              </a:rPr>
              <a:t>Corruption</a:t>
            </a:r>
          </a:p>
          <a:p>
            <a:pPr eaLnBrk="1" fontAlgn="auto" hangingPunct="1">
              <a:spcAft>
                <a:spcPts val="0"/>
              </a:spcAft>
              <a:buFontTx/>
              <a:buChar char="-"/>
              <a:defRPr/>
            </a:pPr>
            <a:r>
              <a:rPr lang="en-US" dirty="0" smtClean="0">
                <a:solidFill>
                  <a:schemeClr val="tx1">
                    <a:lumMod val="75000"/>
                    <a:lumOff val="25000"/>
                  </a:schemeClr>
                </a:solidFill>
              </a:rPr>
              <a:t>Civil unrest</a:t>
            </a:r>
          </a:p>
          <a:p>
            <a:pPr eaLnBrk="1" fontAlgn="auto" hangingPunct="1">
              <a:spcAft>
                <a:spcPts val="0"/>
              </a:spcAft>
              <a:buFontTx/>
              <a:buChar char="-"/>
              <a:defRPr/>
            </a:pPr>
            <a:r>
              <a:rPr lang="en-US" dirty="0" smtClean="0">
                <a:solidFill>
                  <a:schemeClr val="tx1">
                    <a:lumMod val="75000"/>
                    <a:lumOff val="25000"/>
                  </a:schemeClr>
                </a:solidFill>
              </a:rPr>
              <a:t>European pressure</a:t>
            </a:r>
          </a:p>
          <a:p>
            <a:pPr marL="0" indent="0" eaLnBrk="1" fontAlgn="auto" hangingPunct="1">
              <a:spcAft>
                <a:spcPts val="0"/>
              </a:spcAft>
              <a:buFont typeface="Wingdings 3" charset="2"/>
              <a:buNone/>
              <a:defRPr/>
            </a:pPr>
            <a:endParaRPr lang="en-US" dirty="0" smtClean="0">
              <a:solidFill>
                <a:schemeClr val="tx1">
                  <a:lumMod val="75000"/>
                  <a:lumOff val="25000"/>
                </a:schemeClr>
              </a:solidFill>
            </a:endParaRPr>
          </a:p>
          <a:p>
            <a:pPr eaLnBrk="1" fontAlgn="auto" hangingPunct="1">
              <a:spcAft>
                <a:spcPts val="0"/>
              </a:spcAft>
              <a:buFont typeface="Wingdings" panose="05000000000000000000" pitchFamily="2" charset="2"/>
              <a:buChar char="Ø"/>
              <a:defRPr/>
            </a:pPr>
            <a:r>
              <a:rPr lang="en-US" sz="2400" b="1" dirty="0" smtClean="0">
                <a:solidFill>
                  <a:schemeClr val="tx1">
                    <a:lumMod val="75000"/>
                    <a:lumOff val="25000"/>
                  </a:schemeClr>
                </a:solidFill>
              </a:rPr>
              <a:t>Muslim empires seek reform</a:t>
            </a:r>
          </a:p>
          <a:p>
            <a:pPr eaLnBrk="1" fontAlgn="auto" hangingPunct="1">
              <a:spcAft>
                <a:spcPts val="0"/>
              </a:spcAft>
              <a:buFontTx/>
              <a:buChar char="-"/>
              <a:defRPr/>
            </a:pPr>
            <a:r>
              <a:rPr lang="en-US" dirty="0" smtClean="0">
                <a:solidFill>
                  <a:schemeClr val="tx1">
                    <a:lumMod val="75000"/>
                    <a:lumOff val="25000"/>
                  </a:schemeClr>
                </a:solidFill>
              </a:rPr>
              <a:t>A call to religious reform</a:t>
            </a:r>
          </a:p>
          <a:p>
            <a:pPr eaLnBrk="1" fontAlgn="auto" hangingPunct="1">
              <a:spcAft>
                <a:spcPts val="0"/>
              </a:spcAft>
              <a:buFontTx/>
              <a:buChar char="-"/>
              <a:defRPr/>
            </a:pPr>
            <a:r>
              <a:rPr lang="en-US" dirty="0" smtClean="0">
                <a:solidFill>
                  <a:schemeClr val="tx1">
                    <a:lumMod val="75000"/>
                    <a:lumOff val="25000"/>
                  </a:schemeClr>
                </a:solidFill>
              </a:rPr>
              <a:t>Stressing piety</a:t>
            </a:r>
          </a:p>
          <a:p>
            <a:pPr eaLnBrk="1" fontAlgn="auto" hangingPunct="1">
              <a:spcAft>
                <a:spcPts val="0"/>
              </a:spcAft>
              <a:buFontTx/>
              <a:buChar char="-"/>
              <a:defRPr/>
            </a:pPr>
            <a:r>
              <a:rPr lang="en-US" dirty="0" smtClean="0">
                <a:solidFill>
                  <a:schemeClr val="tx1">
                    <a:lumMod val="75000"/>
                    <a:lumOff val="25000"/>
                  </a:schemeClr>
                </a:solidFill>
              </a:rPr>
              <a:t>Adherence to strict behavioral rules</a:t>
            </a:r>
          </a:p>
          <a:p>
            <a:pPr eaLnBrk="1" fontAlgn="auto" hangingPunct="1">
              <a:spcAft>
                <a:spcPts val="0"/>
              </a:spcAft>
              <a:buFontTx/>
              <a:buChar char="-"/>
              <a:defRPr/>
            </a:pPr>
            <a:r>
              <a:rPr lang="en-US" dirty="0" smtClean="0">
                <a:solidFill>
                  <a:schemeClr val="tx1">
                    <a:lumMod val="75000"/>
                    <a:lumOff val="25000"/>
                  </a:schemeClr>
                </a:solidFill>
              </a:rPr>
              <a:t>Return to simplistic and purity of Muhammad's teachings</a:t>
            </a:r>
            <a:endParaRPr lang="en-US" dirty="0">
              <a:solidFill>
                <a:schemeClr val="tx1">
                  <a:lumMod val="75000"/>
                  <a:lumOff val="25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India</a:t>
            </a:r>
          </a:p>
        </p:txBody>
      </p:sp>
      <p:sp>
        <p:nvSpPr>
          <p:cNvPr id="3" name="Content Placeholder 2"/>
          <p:cNvSpPr>
            <a:spLocks noGrp="1"/>
          </p:cNvSpPr>
          <p:nvPr>
            <p:ph idx="1"/>
          </p:nvPr>
        </p:nvSpPr>
        <p:spPr>
          <a:xfrm>
            <a:off x="677863" y="1449388"/>
            <a:ext cx="8596312" cy="5283200"/>
          </a:xfrm>
        </p:spPr>
        <p:txBody>
          <a:bodyPr rtlCol="0">
            <a:normAutofit/>
          </a:bodyPr>
          <a:lstStyle/>
          <a:p>
            <a:pPr eaLnBrk="1" fontAlgn="auto" hangingPunct="1">
              <a:lnSpc>
                <a:spcPct val="150000"/>
              </a:lnSpc>
              <a:spcAft>
                <a:spcPts val="0"/>
              </a:spcAft>
              <a:buFont typeface="Wingdings 3" charset="2"/>
              <a:buChar char=""/>
              <a:defRPr/>
            </a:pPr>
            <a:r>
              <a:rPr lang="en-US" sz="2000" dirty="0" smtClean="0">
                <a:solidFill>
                  <a:schemeClr val="tx1">
                    <a:lumMod val="75000"/>
                    <a:lumOff val="25000"/>
                  </a:schemeClr>
                </a:solidFill>
              </a:rPr>
              <a:t>British exploit Indian diversity </a:t>
            </a:r>
            <a:r>
              <a:rPr lang="en-US" dirty="0" smtClean="0">
                <a:solidFill>
                  <a:schemeClr val="tx1">
                    <a:lumMod val="75000"/>
                    <a:lumOff val="25000"/>
                  </a:schemeClr>
                </a:solidFill>
              </a:rPr>
              <a:t>(easy to fragment due to different cultures)</a:t>
            </a:r>
          </a:p>
          <a:p>
            <a:pPr eaLnBrk="1" fontAlgn="auto" hangingPunct="1">
              <a:lnSpc>
                <a:spcPct val="150000"/>
              </a:lnSpc>
              <a:spcAft>
                <a:spcPts val="0"/>
              </a:spcAft>
              <a:buFont typeface="Wingdings 3" charset="2"/>
              <a:buChar char=""/>
              <a:defRPr/>
            </a:pPr>
            <a:r>
              <a:rPr lang="en-US" sz="2000" dirty="0" smtClean="0">
                <a:solidFill>
                  <a:schemeClr val="tx1">
                    <a:lumMod val="75000"/>
                    <a:lumOff val="25000"/>
                  </a:schemeClr>
                </a:solidFill>
              </a:rPr>
              <a:t>British use superior weapons when diplomacy and exploitation fail</a:t>
            </a:r>
          </a:p>
          <a:p>
            <a:pPr eaLnBrk="1" fontAlgn="auto" hangingPunct="1">
              <a:lnSpc>
                <a:spcPct val="150000"/>
              </a:lnSpc>
              <a:spcAft>
                <a:spcPts val="0"/>
              </a:spcAft>
              <a:buFont typeface="Wingdings 3" charset="2"/>
              <a:buChar char=""/>
              <a:defRPr/>
            </a:pPr>
            <a:r>
              <a:rPr lang="en-US" sz="2000" dirty="0" smtClean="0">
                <a:solidFill>
                  <a:schemeClr val="tx1">
                    <a:lumMod val="75000"/>
                    <a:lumOff val="25000"/>
                  </a:schemeClr>
                </a:solidFill>
              </a:rPr>
              <a:t>Force British policies on India for economic advantage</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-Implement British law</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-Civil structure (roads, bridges, peace, education)</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-Force Indian soldiers into service for Britain (</a:t>
            </a:r>
            <a:r>
              <a:rPr lang="en-US" dirty="0" err="1" smtClean="0">
                <a:solidFill>
                  <a:schemeClr val="tx1">
                    <a:lumMod val="75000"/>
                    <a:lumOff val="25000"/>
                  </a:schemeClr>
                </a:solidFill>
              </a:rPr>
              <a:t>Sepoys</a:t>
            </a:r>
            <a:r>
              <a:rPr lang="en-US" dirty="0" smtClean="0">
                <a:solidFill>
                  <a:schemeClr val="tx1">
                    <a:lumMod val="75000"/>
                    <a:lumOff val="25000"/>
                  </a:schemeClr>
                </a:solidFill>
              </a:rPr>
              <a:t>)</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-Caused religious conflict in military (biting into animal greased cartridge tips)</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-Allowed Hindu widows to remarry</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-Leads to Rebellion and British Colonial dominance</a:t>
            </a:r>
            <a:endParaRPr lang="en-US" dirty="0">
              <a:solidFill>
                <a:schemeClr val="tx1">
                  <a:lumMod val="75000"/>
                  <a:lumOff val="2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mtClean="0"/>
              <a:t>China</a:t>
            </a:r>
          </a:p>
        </p:txBody>
      </p:sp>
      <p:sp>
        <p:nvSpPr>
          <p:cNvPr id="32770" name="Content Placeholder 2"/>
          <p:cNvSpPr>
            <a:spLocks noGrp="1"/>
          </p:cNvSpPr>
          <p:nvPr>
            <p:ph idx="1"/>
          </p:nvPr>
        </p:nvSpPr>
        <p:spPr>
          <a:xfrm>
            <a:off x="677863" y="1377950"/>
            <a:ext cx="8596312" cy="5260975"/>
          </a:xfrm>
        </p:spPr>
        <p:txBody>
          <a:bodyPr/>
          <a:lstStyle/>
          <a:p>
            <a:pPr eaLnBrk="1" hangingPunct="1">
              <a:lnSpc>
                <a:spcPct val="250000"/>
              </a:lnSpc>
            </a:pPr>
            <a:r>
              <a:rPr lang="en-US" sz="2400" smtClean="0"/>
              <a:t>Prior to 1800 China had control of European contact and kept things even</a:t>
            </a:r>
          </a:p>
          <a:p>
            <a:pPr eaLnBrk="1" hangingPunct="1">
              <a:lnSpc>
                <a:spcPct val="250000"/>
              </a:lnSpc>
            </a:pPr>
            <a:r>
              <a:rPr lang="en-US" sz="2400" smtClean="0"/>
              <a:t>Late 1700’s China is in decline</a:t>
            </a:r>
          </a:p>
          <a:p>
            <a:pPr eaLnBrk="1" hangingPunct="1">
              <a:lnSpc>
                <a:spcPct val="250000"/>
              </a:lnSpc>
            </a:pPr>
            <a:r>
              <a:rPr lang="en-US" sz="2400" smtClean="0"/>
              <a:t>Industrial Revolution creates a need for expanded markets</a:t>
            </a:r>
          </a:p>
          <a:p>
            <a:pPr eaLnBrk="1" hangingPunct="1">
              <a:lnSpc>
                <a:spcPct val="250000"/>
              </a:lnSpc>
            </a:pPr>
            <a:r>
              <a:rPr lang="en-US" sz="2400" smtClean="0"/>
              <a:t>Europeans create superior weaponry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Reform</a:t>
            </a:r>
          </a:p>
        </p:txBody>
      </p:sp>
      <p:sp>
        <p:nvSpPr>
          <p:cNvPr id="3" name="Content Placeholder 2"/>
          <p:cNvSpPr>
            <a:spLocks noGrp="1"/>
          </p:cNvSpPr>
          <p:nvPr>
            <p:ph idx="1"/>
          </p:nvPr>
        </p:nvSpPr>
        <p:spPr>
          <a:xfrm>
            <a:off x="677863" y="1377950"/>
            <a:ext cx="8596312" cy="5165725"/>
          </a:xfrm>
        </p:spPr>
        <p:txBody>
          <a:bodyPr rtlCol="0">
            <a:normAutofit/>
          </a:bodyPr>
          <a:lstStyle/>
          <a:p>
            <a:pPr eaLnBrk="1" fontAlgn="auto" hangingPunct="1">
              <a:lnSpc>
                <a:spcPct val="200000"/>
              </a:lnSpc>
              <a:spcAft>
                <a:spcPts val="0"/>
              </a:spcAft>
              <a:buFont typeface="Wingdings 3" charset="2"/>
              <a:buChar char=""/>
              <a:defRPr/>
            </a:pPr>
            <a:r>
              <a:rPr lang="en-US" sz="2000" dirty="0" smtClean="0">
                <a:solidFill>
                  <a:schemeClr val="tx1">
                    <a:lumMod val="75000"/>
                    <a:lumOff val="25000"/>
                  </a:schemeClr>
                </a:solidFill>
              </a:rPr>
              <a:t>Self-Strengthening movement (adopt some Western Technology)</a:t>
            </a:r>
          </a:p>
          <a:p>
            <a:pPr eaLnBrk="1" fontAlgn="auto" hangingPunct="1">
              <a:lnSpc>
                <a:spcPct val="200000"/>
              </a:lnSpc>
              <a:spcAft>
                <a:spcPts val="0"/>
              </a:spcAft>
              <a:buFont typeface="Wingdings 3" charset="2"/>
              <a:buChar char=""/>
              <a:defRPr/>
            </a:pPr>
            <a:r>
              <a:rPr lang="en-US" sz="2000" dirty="0" smtClean="0">
                <a:solidFill>
                  <a:schemeClr val="tx1">
                    <a:lumMod val="75000"/>
                    <a:lumOff val="25000"/>
                  </a:schemeClr>
                </a:solidFill>
              </a:rPr>
              <a:t>Sino-Japanese War (Japan gains Taiwan)</a:t>
            </a:r>
          </a:p>
          <a:p>
            <a:pPr eaLnBrk="1" fontAlgn="auto" hangingPunct="1">
              <a:lnSpc>
                <a:spcPct val="200000"/>
              </a:lnSpc>
              <a:spcAft>
                <a:spcPts val="0"/>
              </a:spcAft>
              <a:buFont typeface="Wingdings 3" charset="2"/>
              <a:buChar char=""/>
              <a:defRPr/>
            </a:pPr>
            <a:r>
              <a:rPr lang="en-US" sz="2000" dirty="0" smtClean="0">
                <a:solidFill>
                  <a:schemeClr val="tx1">
                    <a:lumMod val="75000"/>
                    <a:lumOff val="25000"/>
                  </a:schemeClr>
                </a:solidFill>
              </a:rPr>
              <a:t>Humiliated Chinese demand modernization (Hundred Days of Reform)</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-Change laws to modernize civil service exam</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-Streamline government</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-Encourage new industries</a:t>
            </a:r>
          </a:p>
          <a:p>
            <a:pPr marL="0" indent="0" eaLnBrk="1" fontAlgn="auto" hangingPunct="1">
              <a:lnSpc>
                <a:spcPct val="150000"/>
              </a:lnSpc>
              <a:spcAft>
                <a:spcPts val="0"/>
              </a:spcAft>
              <a:buFont typeface="Wingdings 3" charset="2"/>
              <a:buNone/>
              <a:defRPr/>
            </a:pPr>
            <a:r>
              <a:rPr lang="en-US" dirty="0" smtClean="0">
                <a:solidFill>
                  <a:schemeClr val="tx1">
                    <a:lumMod val="75000"/>
                    <a:lumOff val="25000"/>
                  </a:schemeClr>
                </a:solidFill>
              </a:rPr>
              <a:t>-Fails &amp; reformers flee for their lives</a:t>
            </a:r>
            <a:endParaRPr lang="en-US" dirty="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3"/>
          <p:cNvSpPr>
            <a:spLocks noGrp="1"/>
          </p:cNvSpPr>
          <p:nvPr>
            <p:ph type="title" idx="4294967295"/>
          </p:nvPr>
        </p:nvSpPr>
        <p:spPr>
          <a:xfrm>
            <a:off x="0" y="622300"/>
            <a:ext cx="10142538" cy="6248400"/>
          </a:xfrm>
        </p:spPr>
        <p:txBody>
          <a:bodyPr/>
          <a:lstStyle/>
          <a:p>
            <a:pPr eaLnBrk="1" hangingPunct="1"/>
            <a:r>
              <a:rPr lang="en-US" smtClean="0"/>
              <a:t>Focus questions…</a:t>
            </a:r>
            <a:br>
              <a:rPr lang="en-US" smtClean="0"/>
            </a:br>
            <a:r>
              <a:rPr lang="en-US" smtClean="0"/>
              <a:t/>
            </a:r>
            <a:br>
              <a:rPr lang="en-US" smtClean="0"/>
            </a:br>
            <a:r>
              <a:rPr lang="en-US" smtClean="0"/>
              <a:t>1. </a:t>
            </a:r>
            <a:r>
              <a:rPr lang="en-US" sz="2800" smtClean="0"/>
              <a:t>How did a small number of European states achieve control over most of the world by the end of this era?</a:t>
            </a:r>
            <a:br>
              <a:rPr lang="en-US" sz="2800" smtClean="0"/>
            </a:br>
            <a:r>
              <a:rPr lang="en-US" smtClean="0"/>
              <a:t/>
            </a:r>
            <a:br>
              <a:rPr lang="en-US" smtClean="0"/>
            </a:br>
            <a:r>
              <a:rPr lang="en-US" smtClean="0"/>
              <a:t>2. </a:t>
            </a:r>
            <a:r>
              <a:rPr lang="en-US" sz="2800" smtClean="0"/>
              <a:t>How did the colonial experience compare in different regions of the world?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Qing Dynasty Falls</a:t>
            </a:r>
          </a:p>
        </p:txBody>
      </p:sp>
      <p:sp>
        <p:nvSpPr>
          <p:cNvPr id="34818" name="Content Placeholder 2"/>
          <p:cNvSpPr>
            <a:spLocks noGrp="1"/>
          </p:cNvSpPr>
          <p:nvPr>
            <p:ph idx="1"/>
          </p:nvPr>
        </p:nvSpPr>
        <p:spPr>
          <a:xfrm>
            <a:off x="677863" y="1852613"/>
            <a:ext cx="8596312" cy="4465637"/>
          </a:xfrm>
        </p:spPr>
        <p:txBody>
          <a:bodyPr/>
          <a:lstStyle/>
          <a:p>
            <a:pPr eaLnBrk="1" hangingPunct="1">
              <a:lnSpc>
                <a:spcPct val="150000"/>
              </a:lnSpc>
            </a:pPr>
            <a:r>
              <a:rPr lang="en-US" sz="2000" smtClean="0"/>
              <a:t>China is in turmoil</a:t>
            </a:r>
          </a:p>
          <a:p>
            <a:pPr eaLnBrk="1" hangingPunct="1">
              <a:lnSpc>
                <a:spcPct val="150000"/>
              </a:lnSpc>
            </a:pPr>
            <a:r>
              <a:rPr lang="en-US" sz="2000" smtClean="0"/>
              <a:t>Anti-foreign feeling explodes (Boxer Uprising)</a:t>
            </a:r>
          </a:p>
          <a:p>
            <a:pPr eaLnBrk="1" hangingPunct="1">
              <a:lnSpc>
                <a:spcPct val="150000"/>
              </a:lnSpc>
            </a:pPr>
            <a:r>
              <a:rPr lang="en-US" sz="2000" smtClean="0"/>
              <a:t>Boxers attempted to expel foreigners by force</a:t>
            </a:r>
          </a:p>
          <a:p>
            <a:pPr eaLnBrk="1" hangingPunct="1">
              <a:lnSpc>
                <a:spcPct val="150000"/>
              </a:lnSpc>
            </a:pPr>
            <a:r>
              <a:rPr lang="en-US" sz="2000" smtClean="0"/>
              <a:t>They failed and were forced again to accept Western concessions</a:t>
            </a:r>
          </a:p>
          <a:p>
            <a:pPr eaLnBrk="1" hangingPunct="1">
              <a:lnSpc>
                <a:spcPct val="150000"/>
              </a:lnSpc>
            </a:pPr>
            <a:r>
              <a:rPr lang="en-US" sz="2000" smtClean="0"/>
              <a:t>China is forced to modernize in all aspects</a:t>
            </a:r>
          </a:p>
          <a:p>
            <a:pPr eaLnBrk="1" hangingPunct="1">
              <a:lnSpc>
                <a:spcPct val="150000"/>
              </a:lnSpc>
            </a:pPr>
            <a:r>
              <a:rPr lang="en-US" sz="2000" smtClean="0"/>
              <a:t>Flames of Chinese Nationalism spread</a:t>
            </a:r>
          </a:p>
          <a:p>
            <a:pPr eaLnBrk="1" hangingPunct="1">
              <a:lnSpc>
                <a:spcPct val="150000"/>
              </a:lnSpc>
            </a:pPr>
            <a:r>
              <a:rPr lang="en-US" sz="2000" smtClean="0"/>
              <a:t>Republic is born in 1911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Japan Modernizes</a:t>
            </a:r>
          </a:p>
        </p:txBody>
      </p:sp>
      <p:sp>
        <p:nvSpPr>
          <p:cNvPr id="3" name="Content Placeholder 2"/>
          <p:cNvSpPr>
            <a:spLocks noGrp="1"/>
          </p:cNvSpPr>
          <p:nvPr>
            <p:ph idx="1"/>
          </p:nvPr>
        </p:nvSpPr>
        <p:spPr>
          <a:xfrm>
            <a:off x="677863" y="1484313"/>
            <a:ext cx="8596312" cy="5189537"/>
          </a:xfrm>
        </p:spPr>
        <p:txBody>
          <a:bodyPr rtlCol="0">
            <a:normAutofit/>
          </a:bodyPr>
          <a:lstStyle/>
          <a:p>
            <a:pPr eaLnBrk="1" fontAlgn="auto" hangingPunct="1">
              <a:lnSpc>
                <a:spcPct val="150000"/>
              </a:lnSpc>
              <a:spcAft>
                <a:spcPts val="0"/>
              </a:spcAft>
              <a:buFont typeface="Wingdings 3" charset="2"/>
              <a:buChar char=""/>
              <a:defRPr/>
            </a:pPr>
            <a:r>
              <a:rPr lang="en-US" b="1" dirty="0" smtClean="0">
                <a:solidFill>
                  <a:schemeClr val="tx1">
                    <a:lumMod val="75000"/>
                    <a:lumOff val="25000"/>
                  </a:schemeClr>
                </a:solidFill>
              </a:rPr>
              <a:t>Japan practices isolationism for over 200 years</a:t>
            </a:r>
          </a:p>
          <a:p>
            <a:pPr eaLnBrk="1" fontAlgn="auto" hangingPunct="1">
              <a:lnSpc>
                <a:spcPct val="150000"/>
              </a:lnSpc>
              <a:spcAft>
                <a:spcPts val="0"/>
              </a:spcAft>
              <a:buFont typeface="Wingdings 3" charset="2"/>
              <a:buChar char=""/>
              <a:defRPr/>
            </a:pPr>
            <a:r>
              <a:rPr lang="en-US" b="1" dirty="0" smtClean="0">
                <a:solidFill>
                  <a:schemeClr val="tx1">
                    <a:lumMod val="75000"/>
                    <a:lumOff val="25000"/>
                  </a:schemeClr>
                </a:solidFill>
              </a:rPr>
              <a:t>Economic, political, and social inequalities lead to discontent</a:t>
            </a:r>
          </a:p>
          <a:p>
            <a:pPr eaLnBrk="1" fontAlgn="auto" hangingPunct="1">
              <a:lnSpc>
                <a:spcPct val="150000"/>
              </a:lnSpc>
              <a:spcAft>
                <a:spcPts val="0"/>
              </a:spcAft>
              <a:buFont typeface="Wingdings 3" charset="2"/>
              <a:buChar char=""/>
              <a:defRPr/>
            </a:pPr>
            <a:r>
              <a:rPr lang="en-US" b="1" dirty="0" smtClean="0">
                <a:solidFill>
                  <a:schemeClr val="tx1">
                    <a:lumMod val="75000"/>
                    <a:lumOff val="25000"/>
                  </a:schemeClr>
                </a:solidFill>
              </a:rPr>
              <a:t>Japan opens up by force</a:t>
            </a:r>
          </a:p>
          <a:p>
            <a:pPr marL="0" indent="0" eaLnBrk="1" fontAlgn="auto" hangingPunct="1">
              <a:spcAft>
                <a:spcPts val="0"/>
              </a:spcAft>
              <a:buFont typeface="Wingdings 3" charset="2"/>
              <a:buNone/>
              <a:defRPr/>
            </a:pPr>
            <a:r>
              <a:rPr lang="en-US" dirty="0" smtClean="0">
                <a:solidFill>
                  <a:schemeClr val="tx1">
                    <a:lumMod val="75000"/>
                    <a:lumOff val="25000"/>
                  </a:schemeClr>
                </a:solidFill>
              </a:rPr>
              <a:t>-1853 Commodore Matthew Perry  sails into Tokyo Bay</a:t>
            </a:r>
          </a:p>
          <a:p>
            <a:pPr marL="0" indent="0" eaLnBrk="1" fontAlgn="auto" hangingPunct="1">
              <a:spcAft>
                <a:spcPts val="0"/>
              </a:spcAft>
              <a:buFont typeface="Wingdings 3" charset="2"/>
              <a:buNone/>
              <a:defRPr/>
            </a:pPr>
            <a:r>
              <a:rPr lang="en-US" dirty="0" smtClean="0">
                <a:solidFill>
                  <a:schemeClr val="tx1">
                    <a:lumMod val="75000"/>
                    <a:lumOff val="25000"/>
                  </a:schemeClr>
                </a:solidFill>
              </a:rPr>
              <a:t>-1854 Treaty of Kanagawa opens up Japanese ports</a:t>
            </a:r>
          </a:p>
          <a:p>
            <a:pPr marL="0" indent="0" eaLnBrk="1" fontAlgn="auto" hangingPunct="1">
              <a:spcAft>
                <a:spcPts val="0"/>
              </a:spcAft>
              <a:buFont typeface="Wingdings 3" charset="2"/>
              <a:buNone/>
              <a:defRPr/>
            </a:pPr>
            <a:endParaRPr lang="en-US" dirty="0" smtClean="0">
              <a:solidFill>
                <a:schemeClr val="tx1">
                  <a:lumMod val="75000"/>
                  <a:lumOff val="25000"/>
                </a:schemeClr>
              </a:solidFill>
            </a:endParaRPr>
          </a:p>
          <a:p>
            <a:pPr eaLnBrk="1" fontAlgn="auto" hangingPunct="1">
              <a:spcAft>
                <a:spcPts val="0"/>
              </a:spcAft>
              <a:buFont typeface="Wingdings" panose="05000000000000000000" pitchFamily="2" charset="2"/>
              <a:buChar char="Ø"/>
              <a:defRPr/>
            </a:pPr>
            <a:r>
              <a:rPr lang="en-US" b="1" dirty="0" smtClean="0">
                <a:solidFill>
                  <a:schemeClr val="tx1">
                    <a:lumMod val="75000"/>
                    <a:lumOff val="25000"/>
                  </a:schemeClr>
                </a:solidFill>
              </a:rPr>
              <a:t>Meiji restoration (1868-1912) determined to strengthen Japan</a:t>
            </a:r>
          </a:p>
          <a:p>
            <a:pPr marL="0" indent="0" eaLnBrk="1" fontAlgn="auto" hangingPunct="1">
              <a:spcAft>
                <a:spcPts val="0"/>
              </a:spcAft>
              <a:buFont typeface="Wingdings 3" charset="2"/>
              <a:buNone/>
              <a:defRPr/>
            </a:pPr>
            <a:r>
              <a:rPr lang="en-US" dirty="0" smtClean="0">
                <a:solidFill>
                  <a:schemeClr val="tx1">
                    <a:lumMod val="75000"/>
                    <a:lumOff val="25000"/>
                  </a:schemeClr>
                </a:solidFill>
              </a:rPr>
              <a:t>-wanted rigid feudal order</a:t>
            </a:r>
          </a:p>
          <a:p>
            <a:pPr marL="0" indent="0" eaLnBrk="1" fontAlgn="auto" hangingPunct="1">
              <a:spcAft>
                <a:spcPts val="0"/>
              </a:spcAft>
              <a:buFont typeface="Wingdings 3" charset="2"/>
              <a:buNone/>
              <a:defRPr/>
            </a:pPr>
            <a:r>
              <a:rPr lang="en-US" dirty="0" smtClean="0">
                <a:solidFill>
                  <a:schemeClr val="tx1">
                    <a:lumMod val="75000"/>
                    <a:lumOff val="25000"/>
                  </a:schemeClr>
                </a:solidFill>
              </a:rPr>
              <a:t>-new political &amp; social system</a:t>
            </a:r>
          </a:p>
          <a:p>
            <a:pPr marL="0" indent="0" eaLnBrk="1" fontAlgn="auto" hangingPunct="1">
              <a:spcAft>
                <a:spcPts val="0"/>
              </a:spcAft>
              <a:buFont typeface="Wingdings 3" charset="2"/>
              <a:buNone/>
              <a:defRPr/>
            </a:pPr>
            <a:r>
              <a:rPr lang="en-US" dirty="0" smtClean="0">
                <a:solidFill>
                  <a:schemeClr val="tx1">
                    <a:lumMod val="75000"/>
                    <a:lumOff val="25000"/>
                  </a:schemeClr>
                </a:solidFill>
              </a:rPr>
              <a:t>-modern industrial economy</a:t>
            </a:r>
          </a:p>
          <a:p>
            <a:pPr marL="0" indent="0" eaLnBrk="1" fontAlgn="auto" hangingPunct="1">
              <a:spcAft>
                <a:spcPts val="0"/>
              </a:spcAft>
              <a:buFont typeface="Wingdings 3" charset="2"/>
              <a:buNone/>
              <a:defRPr/>
            </a:pPr>
            <a:endParaRPr lang="en-US" dirty="0">
              <a:solidFill>
                <a:schemeClr val="tx1">
                  <a:lumMod val="75000"/>
                  <a:lumOff val="25000"/>
                </a:schemeClr>
              </a:solidFill>
            </a:endParaRPr>
          </a:p>
          <a:p>
            <a:pPr marL="0" indent="0" eaLnBrk="1" fontAlgn="auto" hangingPunct="1">
              <a:spcAft>
                <a:spcPts val="0"/>
              </a:spcAft>
              <a:buFont typeface="Wingdings 3" charset="2"/>
              <a:buNone/>
              <a:defRPr/>
            </a:pPr>
            <a:endParaRPr lang="en-US" dirty="0">
              <a:solidFill>
                <a:schemeClr val="tx1">
                  <a:lumMod val="75000"/>
                  <a:lumOff val="2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Meiji Transformation</a:t>
            </a:r>
          </a:p>
        </p:txBody>
      </p:sp>
      <p:sp>
        <p:nvSpPr>
          <p:cNvPr id="3" name="Content Placeholder 2"/>
          <p:cNvSpPr>
            <a:spLocks noGrp="1"/>
          </p:cNvSpPr>
          <p:nvPr>
            <p:ph idx="1"/>
          </p:nvPr>
        </p:nvSpPr>
        <p:spPr>
          <a:xfrm>
            <a:off x="677863" y="1543050"/>
            <a:ext cx="8596312" cy="4498975"/>
          </a:xfrm>
        </p:spPr>
        <p:txBody>
          <a:bodyPr rtlCol="0">
            <a:normAutofit/>
          </a:bodyPr>
          <a:lstStyle/>
          <a:p>
            <a:pPr eaLnBrk="1" fontAlgn="auto" hangingPunct="1">
              <a:lnSpc>
                <a:spcPct val="150000"/>
              </a:lnSpc>
              <a:spcAft>
                <a:spcPts val="0"/>
              </a:spcAft>
              <a:buFont typeface="Wingdings 3" charset="2"/>
              <a:buChar char=""/>
              <a:defRPr/>
            </a:pPr>
            <a:r>
              <a:rPr lang="en-US" sz="2400" dirty="0" smtClean="0">
                <a:solidFill>
                  <a:schemeClr val="tx1">
                    <a:lumMod val="75000"/>
                    <a:lumOff val="25000"/>
                  </a:schemeClr>
                </a:solidFill>
              </a:rPr>
              <a:t>Adopt a German Model of Government</a:t>
            </a:r>
          </a:p>
          <a:p>
            <a:pPr eaLnBrk="1" fontAlgn="auto" hangingPunct="1">
              <a:lnSpc>
                <a:spcPct val="150000"/>
              </a:lnSpc>
              <a:spcAft>
                <a:spcPts val="0"/>
              </a:spcAft>
              <a:buFont typeface="Wingdings 3" charset="2"/>
              <a:buChar char=""/>
              <a:defRPr/>
            </a:pPr>
            <a:r>
              <a:rPr lang="en-US" sz="2400" dirty="0" smtClean="0">
                <a:solidFill>
                  <a:schemeClr val="tx1">
                    <a:lumMod val="75000"/>
                    <a:lumOff val="25000"/>
                  </a:schemeClr>
                </a:solidFill>
              </a:rPr>
              <a:t>Industrialize (make economy major priority) and adopt Western methods</a:t>
            </a:r>
          </a:p>
          <a:p>
            <a:pPr eaLnBrk="1" fontAlgn="auto" hangingPunct="1">
              <a:lnSpc>
                <a:spcPct val="150000"/>
              </a:lnSpc>
              <a:spcAft>
                <a:spcPts val="0"/>
              </a:spcAft>
              <a:buFont typeface="Wingdings 3" charset="2"/>
              <a:buChar char=""/>
              <a:defRPr/>
            </a:pPr>
            <a:r>
              <a:rPr lang="en-US" sz="2400" dirty="0" smtClean="0">
                <a:solidFill>
                  <a:schemeClr val="tx1">
                    <a:lumMod val="75000"/>
                    <a:lumOff val="25000"/>
                  </a:schemeClr>
                </a:solidFill>
              </a:rPr>
              <a:t>Change society, end class distinction, education</a:t>
            </a:r>
          </a:p>
          <a:p>
            <a:pPr eaLnBrk="1" fontAlgn="auto" hangingPunct="1">
              <a:lnSpc>
                <a:spcPct val="150000"/>
              </a:lnSpc>
              <a:spcAft>
                <a:spcPts val="0"/>
              </a:spcAft>
              <a:buFont typeface="Wingdings 3" charset="2"/>
              <a:buChar char=""/>
              <a:defRPr/>
            </a:pPr>
            <a:r>
              <a:rPr lang="en-US" sz="2400" dirty="0" smtClean="0">
                <a:solidFill>
                  <a:schemeClr val="tx1">
                    <a:lumMod val="75000"/>
                    <a:lumOff val="25000"/>
                  </a:schemeClr>
                </a:solidFill>
              </a:rPr>
              <a:t>Japan is incredibly successful</a:t>
            </a:r>
          </a:p>
          <a:p>
            <a:pPr marL="0" indent="0" eaLnBrk="1" fontAlgn="auto" hangingPunct="1">
              <a:spcAft>
                <a:spcPts val="0"/>
              </a:spcAft>
              <a:buFont typeface="Wingdings 3" charset="2"/>
              <a:buNone/>
              <a:defRPr/>
            </a:pPr>
            <a:r>
              <a:rPr lang="en-US" dirty="0" smtClean="0">
                <a:solidFill>
                  <a:schemeClr val="tx1">
                    <a:lumMod val="75000"/>
                    <a:lumOff val="25000"/>
                  </a:schemeClr>
                </a:solidFill>
              </a:rPr>
              <a:t>-Homogenous population</a:t>
            </a:r>
          </a:p>
          <a:p>
            <a:pPr marL="0" indent="0" eaLnBrk="1" fontAlgn="auto" hangingPunct="1">
              <a:spcAft>
                <a:spcPts val="0"/>
              </a:spcAft>
              <a:buFont typeface="Wingdings 3" charset="2"/>
              <a:buNone/>
              <a:defRPr/>
            </a:pPr>
            <a:r>
              <a:rPr lang="en-US" dirty="0" smtClean="0">
                <a:solidFill>
                  <a:schemeClr val="tx1">
                    <a:lumMod val="75000"/>
                    <a:lumOff val="25000"/>
                  </a:schemeClr>
                </a:solidFill>
              </a:rPr>
              <a:t>-Economic growth during Tokugawa times</a:t>
            </a:r>
          </a:p>
          <a:p>
            <a:pPr marL="0" indent="0" eaLnBrk="1" fontAlgn="auto" hangingPunct="1">
              <a:spcAft>
                <a:spcPts val="0"/>
              </a:spcAft>
              <a:buFont typeface="Wingdings 3" charset="2"/>
              <a:buNone/>
              <a:defRPr/>
            </a:pPr>
            <a:r>
              <a:rPr lang="en-US" dirty="0" smtClean="0">
                <a:solidFill>
                  <a:schemeClr val="tx1">
                    <a:lumMod val="75000"/>
                    <a:lumOff val="25000"/>
                  </a:schemeClr>
                </a:solidFill>
              </a:rPr>
              <a:t>-Learned  from China</a:t>
            </a:r>
            <a:endParaRPr lang="en-US" dirty="0">
              <a:solidFill>
                <a:schemeClr val="tx1">
                  <a:lumMod val="75000"/>
                  <a:lumOff val="2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Japan Grows</a:t>
            </a:r>
          </a:p>
        </p:txBody>
      </p:sp>
      <p:sp>
        <p:nvSpPr>
          <p:cNvPr id="37890" name="Content Placeholder 2"/>
          <p:cNvSpPr>
            <a:spLocks noGrp="1"/>
          </p:cNvSpPr>
          <p:nvPr>
            <p:ph idx="1"/>
          </p:nvPr>
        </p:nvSpPr>
        <p:spPr>
          <a:xfrm>
            <a:off x="677863" y="1685925"/>
            <a:ext cx="8596312" cy="4356100"/>
          </a:xfrm>
        </p:spPr>
        <p:txBody>
          <a:bodyPr/>
          <a:lstStyle/>
          <a:p>
            <a:pPr eaLnBrk="1" hangingPunct="1">
              <a:lnSpc>
                <a:spcPct val="200000"/>
              </a:lnSpc>
            </a:pPr>
            <a:r>
              <a:rPr lang="en-US" sz="2400" smtClean="0"/>
              <a:t>Japan lacks land, natural resources, and depends on others to fuel its industrial growth and desires</a:t>
            </a:r>
          </a:p>
          <a:p>
            <a:pPr eaLnBrk="1" hangingPunct="1">
              <a:lnSpc>
                <a:spcPct val="200000"/>
              </a:lnSpc>
            </a:pPr>
            <a:r>
              <a:rPr lang="en-US" sz="2400" smtClean="0"/>
              <a:t>This fuels their appetite for conquest</a:t>
            </a:r>
          </a:p>
          <a:p>
            <a:pPr eaLnBrk="1" hangingPunct="1">
              <a:lnSpc>
                <a:spcPct val="200000"/>
              </a:lnSpc>
            </a:pPr>
            <a:r>
              <a:rPr lang="en-US" sz="2400" smtClean="0"/>
              <a:t>Korea &amp; China are ripe for the taking by Japan</a:t>
            </a:r>
          </a:p>
          <a:p>
            <a:pPr eaLnBrk="1" hangingPunct="1">
              <a:lnSpc>
                <a:spcPct val="200000"/>
              </a:lnSpc>
            </a:pPr>
            <a:r>
              <a:rPr lang="en-US" sz="2400" smtClean="0"/>
              <a:t>They even win a fight against Russia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Key Concepts</a:t>
            </a:r>
          </a:p>
        </p:txBody>
      </p:sp>
      <p:sp>
        <p:nvSpPr>
          <p:cNvPr id="3" name="Content Placeholder 2"/>
          <p:cNvSpPr>
            <a:spLocks noGrp="1"/>
          </p:cNvSpPr>
          <p:nvPr>
            <p:ph idx="1"/>
          </p:nvPr>
        </p:nvSpPr>
        <p:spPr>
          <a:xfrm>
            <a:off x="677863" y="1401763"/>
            <a:ext cx="8596312" cy="5272087"/>
          </a:xfrm>
        </p:spPr>
        <p:txBody>
          <a:bodyPr>
            <a:normAutofit/>
          </a:bodyPr>
          <a:lstStyle/>
          <a:p>
            <a:pPr eaLnBrk="1" hangingPunct="1">
              <a:lnSpc>
                <a:spcPct val="80000"/>
              </a:lnSpc>
            </a:pPr>
            <a:r>
              <a:rPr lang="en-US" sz="2600" b="1" i="1" u="sng" smtClean="0">
                <a:solidFill>
                  <a:srgbClr val="0B1F75"/>
                </a:solidFill>
              </a:rPr>
              <a:t>Imperialism</a:t>
            </a:r>
            <a:r>
              <a:rPr lang="en-US" sz="2600" smtClean="0">
                <a:solidFill>
                  <a:srgbClr val="0B1F75"/>
                </a:solidFill>
              </a:rPr>
              <a:t>- Domination by one country of the political, economic, or cultural life of another country or region.</a:t>
            </a:r>
          </a:p>
          <a:p>
            <a:pPr eaLnBrk="1" hangingPunct="1">
              <a:lnSpc>
                <a:spcPct val="80000"/>
              </a:lnSpc>
              <a:buFont typeface="Wingdings 3" pitchFamily="18" charset="2"/>
              <a:buNone/>
            </a:pPr>
            <a:endParaRPr lang="en-US" sz="2000" smtClean="0">
              <a:solidFill>
                <a:srgbClr val="0B1F75"/>
              </a:solidFill>
            </a:endParaRPr>
          </a:p>
          <a:p>
            <a:pPr eaLnBrk="1" hangingPunct="1">
              <a:lnSpc>
                <a:spcPct val="80000"/>
              </a:lnSpc>
              <a:buFont typeface="Wingdings 3" pitchFamily="18" charset="2"/>
              <a:buNone/>
            </a:pPr>
            <a:r>
              <a:rPr lang="en-US" sz="2000" smtClean="0"/>
              <a:t>(3 Types=Direct Rule/Protectorate/Sphere of influence)</a:t>
            </a:r>
          </a:p>
          <a:p>
            <a:pPr eaLnBrk="1" hangingPunct="1">
              <a:lnSpc>
                <a:spcPct val="80000"/>
              </a:lnSpc>
              <a:buFont typeface="Wingdings 3" pitchFamily="18" charset="2"/>
              <a:buNone/>
            </a:pPr>
            <a:endParaRPr lang="en-US" sz="2000" smtClean="0"/>
          </a:p>
          <a:p>
            <a:pPr eaLnBrk="1" hangingPunct="1">
              <a:lnSpc>
                <a:spcPct val="80000"/>
              </a:lnSpc>
            </a:pPr>
            <a:endParaRPr lang="en-US" sz="1500" smtClean="0"/>
          </a:p>
          <a:p>
            <a:pPr eaLnBrk="1" hangingPunct="1">
              <a:lnSpc>
                <a:spcPct val="80000"/>
              </a:lnSpc>
            </a:pPr>
            <a:r>
              <a:rPr lang="en-US" sz="2600" b="1" i="1" u="sng" smtClean="0">
                <a:solidFill>
                  <a:srgbClr val="0B1F75"/>
                </a:solidFill>
              </a:rPr>
              <a:t>Nationalism</a:t>
            </a:r>
            <a:r>
              <a:rPr lang="en-US" sz="2600" smtClean="0">
                <a:solidFill>
                  <a:srgbClr val="0B1F75"/>
                </a:solidFill>
              </a:rPr>
              <a:t>- A strong feeling of pride in and devotion to one’s country</a:t>
            </a:r>
            <a:r>
              <a:rPr lang="en-US" sz="2600" smtClean="0"/>
              <a:t>.</a:t>
            </a:r>
          </a:p>
          <a:p>
            <a:pPr eaLnBrk="1" hangingPunct="1">
              <a:lnSpc>
                <a:spcPct val="80000"/>
              </a:lnSpc>
            </a:pPr>
            <a:endParaRPr lang="en-US" sz="1500" smtClean="0"/>
          </a:p>
          <a:p>
            <a:pPr eaLnBrk="1" hangingPunct="1">
              <a:lnSpc>
                <a:spcPct val="80000"/>
              </a:lnSpc>
              <a:buFont typeface="Wingdings 3" pitchFamily="18" charset="2"/>
              <a:buNone/>
            </a:pPr>
            <a:endParaRPr lang="en-US" sz="1500" smtClean="0"/>
          </a:p>
          <a:p>
            <a:pPr eaLnBrk="1" hangingPunct="1">
              <a:lnSpc>
                <a:spcPct val="80000"/>
              </a:lnSpc>
            </a:pPr>
            <a:endParaRPr lang="en-US" sz="1500" smtClean="0"/>
          </a:p>
          <a:p>
            <a:pPr eaLnBrk="1" hangingPunct="1">
              <a:lnSpc>
                <a:spcPct val="80000"/>
              </a:lnSpc>
            </a:pPr>
            <a:r>
              <a:rPr lang="en-US" sz="2900" b="1" i="1" u="sng" smtClean="0">
                <a:solidFill>
                  <a:srgbClr val="0B1F75"/>
                </a:solidFill>
              </a:rPr>
              <a:t>Racism</a:t>
            </a:r>
            <a:r>
              <a:rPr lang="en-US" sz="2900" smtClean="0">
                <a:solidFill>
                  <a:srgbClr val="0B1F75"/>
                </a:solidFill>
              </a:rPr>
              <a:t>- A belief that one racial group is superior to another.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Motives for Imperialism</a:t>
            </a:r>
          </a:p>
        </p:txBody>
      </p:sp>
      <p:sp>
        <p:nvSpPr>
          <p:cNvPr id="21506" name="Content Placeholder 2"/>
          <p:cNvSpPr>
            <a:spLocks noGrp="1"/>
          </p:cNvSpPr>
          <p:nvPr>
            <p:ph idx="1"/>
          </p:nvPr>
        </p:nvSpPr>
        <p:spPr/>
        <p:txBody>
          <a:bodyPr/>
          <a:lstStyle/>
          <a:p>
            <a:pPr eaLnBrk="1" hangingPunct="1"/>
            <a:r>
              <a:rPr lang="en-US" sz="2400" b="1" smtClean="0">
                <a:solidFill>
                  <a:srgbClr val="0B1F75"/>
                </a:solidFill>
              </a:rPr>
              <a:t>Economic Interests</a:t>
            </a:r>
          </a:p>
          <a:p>
            <a:pPr eaLnBrk="1" hangingPunct="1"/>
            <a:endParaRPr lang="en-US" smtClean="0">
              <a:solidFill>
                <a:srgbClr val="0B1F75"/>
              </a:solidFill>
            </a:endParaRPr>
          </a:p>
          <a:p>
            <a:pPr eaLnBrk="1" hangingPunct="1"/>
            <a:r>
              <a:rPr lang="en-US" sz="2400" b="1" smtClean="0">
                <a:solidFill>
                  <a:srgbClr val="0B1F75"/>
                </a:solidFill>
              </a:rPr>
              <a:t>Political &amp; Military </a:t>
            </a:r>
          </a:p>
          <a:p>
            <a:pPr eaLnBrk="1" hangingPunct="1"/>
            <a:endParaRPr lang="en-US" smtClean="0">
              <a:solidFill>
                <a:srgbClr val="0B1F75"/>
              </a:solidFill>
            </a:endParaRPr>
          </a:p>
          <a:p>
            <a:pPr eaLnBrk="1" hangingPunct="1"/>
            <a:r>
              <a:rPr lang="en-US" sz="2400" b="1" smtClean="0">
                <a:solidFill>
                  <a:srgbClr val="0B1F75"/>
                </a:solidFill>
              </a:rPr>
              <a:t>Humanitarian &amp; Religious</a:t>
            </a:r>
          </a:p>
          <a:p>
            <a:pPr eaLnBrk="1" hangingPunct="1"/>
            <a:endParaRPr lang="en-US" smtClean="0">
              <a:solidFill>
                <a:srgbClr val="0B1F75"/>
              </a:solidFill>
            </a:endParaRPr>
          </a:p>
          <a:p>
            <a:pPr eaLnBrk="1" hangingPunct="1"/>
            <a:r>
              <a:rPr lang="en-US" sz="2400" b="1" smtClean="0">
                <a:solidFill>
                  <a:srgbClr val="0B1F75"/>
                </a:solidFill>
              </a:rPr>
              <a:t>Racism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t>Recall</a:t>
            </a:r>
          </a:p>
        </p:txBody>
      </p:sp>
      <p:sp>
        <p:nvSpPr>
          <p:cNvPr id="22530" name="Content Placeholder 2"/>
          <p:cNvSpPr>
            <a:spLocks noGrp="1"/>
          </p:cNvSpPr>
          <p:nvPr>
            <p:ph idx="1"/>
          </p:nvPr>
        </p:nvSpPr>
        <p:spPr/>
        <p:txBody>
          <a:bodyPr/>
          <a:lstStyle/>
          <a:p>
            <a:pPr eaLnBrk="1" hangingPunct="1"/>
            <a:endParaRPr lang="en-US" smtClean="0"/>
          </a:p>
          <a:p>
            <a:pPr eaLnBrk="1" hangingPunct="1"/>
            <a:endParaRPr lang="en-US" smtClean="0"/>
          </a:p>
          <a:p>
            <a:pPr eaLnBrk="1" hangingPunct="1"/>
            <a:r>
              <a:rPr lang="en-US" sz="3200" b="1" smtClean="0"/>
              <a:t>What motives were driving Imperialism?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Western Imperialism</a:t>
            </a:r>
            <a:br>
              <a:rPr lang="en-US" smtClean="0"/>
            </a:br>
            <a:r>
              <a:rPr lang="en-US" sz="2400" smtClean="0"/>
              <a:t>From 1870-1914 West gains much of the World</a:t>
            </a:r>
          </a:p>
        </p:txBody>
      </p:sp>
      <p:sp>
        <p:nvSpPr>
          <p:cNvPr id="3" name="Content Placeholder 2"/>
          <p:cNvSpPr>
            <a:spLocks noGrp="1"/>
          </p:cNvSpPr>
          <p:nvPr>
            <p:ph idx="1"/>
          </p:nvPr>
        </p:nvSpPr>
        <p:spPr>
          <a:xfrm>
            <a:off x="677863" y="1793875"/>
            <a:ext cx="8596312" cy="4845050"/>
          </a:xfrm>
        </p:spPr>
        <p:txBody>
          <a:bodyPr>
            <a:normAutofit/>
          </a:bodyPr>
          <a:lstStyle/>
          <a:p>
            <a:pPr eaLnBrk="1" hangingPunct="1">
              <a:buFont typeface="Wingdings" pitchFamily="2" charset="2"/>
              <a:buChar char="v"/>
            </a:pPr>
            <a:r>
              <a:rPr lang="en-US" sz="2400" b="1" smtClean="0">
                <a:solidFill>
                  <a:srgbClr val="0B1F75"/>
                </a:solidFill>
              </a:rPr>
              <a:t>Weakness in non-western states (All in decline)</a:t>
            </a:r>
          </a:p>
          <a:p>
            <a:pPr eaLnBrk="1" hangingPunct="1">
              <a:buFont typeface="Wingdings 3" pitchFamily="18" charset="2"/>
              <a:buNone/>
            </a:pPr>
            <a:r>
              <a:rPr lang="en-US" sz="2400" smtClean="0"/>
              <a:t>-Ottoman Empire (Middle East)</a:t>
            </a:r>
          </a:p>
          <a:p>
            <a:pPr eaLnBrk="1" hangingPunct="1">
              <a:buFont typeface="Wingdings 3" pitchFamily="18" charset="2"/>
              <a:buNone/>
            </a:pPr>
            <a:r>
              <a:rPr lang="en-US" sz="2400" smtClean="0"/>
              <a:t>-Mughal (India)</a:t>
            </a:r>
          </a:p>
          <a:p>
            <a:pPr eaLnBrk="1" hangingPunct="1">
              <a:buFont typeface="Wingdings 3" pitchFamily="18" charset="2"/>
              <a:buNone/>
            </a:pPr>
            <a:r>
              <a:rPr lang="en-US" sz="2400" smtClean="0"/>
              <a:t>-Qing (China)</a:t>
            </a:r>
          </a:p>
          <a:p>
            <a:pPr eaLnBrk="1" hangingPunct="1">
              <a:buFont typeface="Wingdings" pitchFamily="2" charset="2"/>
              <a:buChar char="v"/>
            </a:pPr>
            <a:r>
              <a:rPr lang="en-US" sz="2400" b="1" smtClean="0">
                <a:solidFill>
                  <a:srgbClr val="0B1F75"/>
                </a:solidFill>
              </a:rPr>
              <a:t>Western Advantages</a:t>
            </a:r>
          </a:p>
          <a:p>
            <a:pPr eaLnBrk="1" hangingPunct="1">
              <a:buFont typeface="Wingdings 3" pitchFamily="18" charset="2"/>
              <a:buNone/>
            </a:pPr>
            <a:r>
              <a:rPr lang="en-US" smtClean="0">
                <a:solidFill>
                  <a:srgbClr val="0B1F75"/>
                </a:solidFill>
              </a:rPr>
              <a:t>-</a:t>
            </a:r>
            <a:r>
              <a:rPr lang="en-US" sz="2400" smtClean="0">
                <a:solidFill>
                  <a:srgbClr val="0B1F75"/>
                </a:solidFill>
              </a:rPr>
              <a:t>Strong economies</a:t>
            </a:r>
          </a:p>
          <a:p>
            <a:pPr eaLnBrk="1" hangingPunct="1">
              <a:buFont typeface="Wingdings 3" pitchFamily="18" charset="2"/>
              <a:buNone/>
            </a:pPr>
            <a:r>
              <a:rPr lang="en-US" sz="2400" smtClean="0">
                <a:solidFill>
                  <a:srgbClr val="0B1F75"/>
                </a:solidFill>
              </a:rPr>
              <a:t>-Organized governments</a:t>
            </a:r>
          </a:p>
          <a:p>
            <a:pPr eaLnBrk="1" hangingPunct="1">
              <a:buFont typeface="Wingdings 3" pitchFamily="18" charset="2"/>
              <a:buNone/>
            </a:pPr>
            <a:r>
              <a:rPr lang="en-US" sz="2400" smtClean="0">
                <a:solidFill>
                  <a:srgbClr val="0B1F75"/>
                </a:solidFill>
              </a:rPr>
              <a:t>-Powerful Armies/Navies</a:t>
            </a:r>
          </a:p>
          <a:p>
            <a:pPr eaLnBrk="1" hangingPunct="1">
              <a:buFont typeface="Wingdings 3" pitchFamily="18" charset="2"/>
              <a:buNone/>
            </a:pPr>
            <a:r>
              <a:rPr lang="en-US" sz="2400" smtClean="0">
                <a:solidFill>
                  <a:srgbClr val="0B1F75"/>
                </a:solidFill>
              </a:rPr>
              <a:t>-Superior Technology (weapons, communications, transportations, medicine)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eaLnBrk="1" hangingPunct="1"/>
            <a:r>
              <a:rPr lang="en-US" smtClean="0"/>
              <a:t>Imperialism continued…</a:t>
            </a:r>
            <a:br>
              <a:rPr lang="en-US" smtClean="0"/>
            </a:br>
            <a:r>
              <a:rPr lang="en-US" smtClean="0"/>
              <a:t>        The resistance…</a:t>
            </a:r>
          </a:p>
        </p:txBody>
      </p:sp>
      <p:sp>
        <p:nvSpPr>
          <p:cNvPr id="3" name="Content Placeholder 2"/>
          <p:cNvSpPr>
            <a:spLocks noGrp="1"/>
          </p:cNvSpPr>
          <p:nvPr>
            <p:ph idx="1"/>
          </p:nvPr>
        </p:nvSpPr>
        <p:spPr>
          <a:xfrm>
            <a:off x="677863" y="2160588"/>
            <a:ext cx="8596312" cy="4454525"/>
          </a:xfrm>
        </p:spPr>
        <p:txBody>
          <a:bodyPr>
            <a:normAutofit/>
          </a:bodyPr>
          <a:lstStyle/>
          <a:p>
            <a:pPr eaLnBrk="1" hangingPunct="1">
              <a:lnSpc>
                <a:spcPct val="200000"/>
              </a:lnSpc>
            </a:pPr>
            <a:r>
              <a:rPr lang="en-US" sz="2400" smtClean="0">
                <a:solidFill>
                  <a:srgbClr val="0B1F75"/>
                </a:solidFill>
              </a:rPr>
              <a:t>Africans and Asians strongly resisted Western expansion</a:t>
            </a:r>
          </a:p>
          <a:p>
            <a:pPr eaLnBrk="1" hangingPunct="1">
              <a:lnSpc>
                <a:spcPct val="200000"/>
              </a:lnSpc>
            </a:pPr>
            <a:r>
              <a:rPr lang="en-US" sz="2400" smtClean="0"/>
              <a:t>Fought against superior forces/technology</a:t>
            </a:r>
          </a:p>
          <a:p>
            <a:pPr eaLnBrk="1" hangingPunct="1">
              <a:lnSpc>
                <a:spcPct val="200000"/>
              </a:lnSpc>
            </a:pPr>
            <a:r>
              <a:rPr lang="en-US" sz="2400" smtClean="0"/>
              <a:t>Attempted to strengthen their societies by reforming (Muslim, Hindu, Confucian)</a:t>
            </a:r>
          </a:p>
          <a:p>
            <a:pPr eaLnBrk="1" hangingPunct="1">
              <a:lnSpc>
                <a:spcPct val="200000"/>
              </a:lnSpc>
            </a:pPr>
            <a:r>
              <a:rPr lang="en-US" sz="2400" smtClean="0">
                <a:solidFill>
                  <a:srgbClr val="0B1F75"/>
                </a:solidFill>
              </a:rPr>
              <a:t>Organized Nationalist movements to expel imperialists</a:t>
            </a:r>
          </a:p>
          <a:p>
            <a:pPr eaLnBrk="1" hangingPunct="1">
              <a:lnSpc>
                <a:spcPct val="200000"/>
              </a:lnSpc>
              <a:buFont typeface="Wingdings 3" pitchFamily="18" charset="2"/>
              <a:buNone/>
            </a:pPr>
            <a:endParaRPr lang="en-US" smtClean="0">
              <a:solidFill>
                <a:srgbClr val="0B1F75"/>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mtClean="0"/>
              <a:t>Question to ponder???</a:t>
            </a:r>
          </a:p>
        </p:txBody>
      </p:sp>
      <p:sp>
        <p:nvSpPr>
          <p:cNvPr id="25602" name="Content Placeholder 2"/>
          <p:cNvSpPr>
            <a:spLocks noGrp="1"/>
          </p:cNvSpPr>
          <p:nvPr>
            <p:ph idx="1"/>
          </p:nvPr>
        </p:nvSpPr>
        <p:spPr/>
        <p:txBody>
          <a:bodyPr/>
          <a:lstStyle/>
          <a:p>
            <a:pPr eaLnBrk="1" hangingPunct="1"/>
            <a:r>
              <a:rPr lang="en-US" sz="2800" smtClean="0"/>
              <a:t>How did Western nations come to dominate much of the world in the late 1800’s?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a:xfrm>
            <a:off x="677863" y="2700338"/>
            <a:ext cx="8596312" cy="1827212"/>
          </a:xfrm>
        </p:spPr>
        <p:txBody>
          <a:bodyPr/>
          <a:lstStyle/>
          <a:p>
            <a:pPr eaLnBrk="1" hangingPunct="1"/>
            <a:r>
              <a:rPr lang="en-US" smtClean="0"/>
              <a:t>Africa and Imperialism</a:t>
            </a:r>
          </a:p>
        </p:txBody>
      </p:sp>
      <p:sp>
        <p:nvSpPr>
          <p:cNvPr id="5" name="Text Placeholder 4"/>
          <p:cNvSpPr>
            <a:spLocks noGrp="1"/>
          </p:cNvSpPr>
          <p:nvPr>
            <p:ph type="body" idx="1"/>
          </p:nvPr>
        </p:nvSpPr>
        <p:spPr>
          <a:xfrm>
            <a:off x="677863" y="4527550"/>
            <a:ext cx="8596312" cy="860425"/>
          </a:xfrm>
        </p:spPr>
        <p:txBody>
          <a:bodyPr rtlCol="0">
            <a:normAutofit/>
          </a:bodyPr>
          <a:lstStyle/>
          <a:p>
            <a:pPr eaLnBrk="1" fontAlgn="auto" hangingPunct="1">
              <a:spcAft>
                <a:spcPts val="0"/>
              </a:spcAft>
              <a:buFont typeface="Wingdings 3" charset="2"/>
              <a:buNone/>
              <a:defRPr/>
            </a:pPr>
            <a:r>
              <a:rPr lang="en-US" sz="3200" dirty="0" smtClean="0"/>
              <a:t>Africa is Divided</a:t>
            </a:r>
            <a:endParaRPr lang="en-US" sz="32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524</TotalTime>
  <Words>714</Words>
  <Application>Microsoft Office PowerPoint</Application>
  <PresentationFormat>Custom</PresentationFormat>
  <Paragraphs>146</Paragraphs>
  <Slides>23</Slides>
  <Notes>0</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23</vt:i4>
      </vt:variant>
    </vt:vector>
  </HeadingPairs>
  <TitlesOfParts>
    <vt:vector size="32" baseType="lpstr">
      <vt:lpstr>Arial</vt:lpstr>
      <vt:lpstr>Trebuchet MS</vt:lpstr>
      <vt:lpstr>Wingdings 3</vt:lpstr>
      <vt:lpstr>Calibri</vt:lpstr>
      <vt:lpstr>Wingdings</vt:lpstr>
      <vt:lpstr>Facet</vt:lpstr>
      <vt:lpstr>Facet</vt:lpstr>
      <vt:lpstr>Facet</vt:lpstr>
      <vt:lpstr>Facet</vt:lpstr>
      <vt:lpstr> New Imperialism</vt:lpstr>
      <vt:lpstr>Focus questions…  1. How did a small number of European states achieve control over most of the world by the end of this era?  2. How did the colonial experience compare in different regions of the world?</vt:lpstr>
      <vt:lpstr>Key Concepts</vt:lpstr>
      <vt:lpstr>Motives for Imperialism</vt:lpstr>
      <vt:lpstr>Recall</vt:lpstr>
      <vt:lpstr>Western Imperialism From 1870-1914 West gains much of the World</vt:lpstr>
      <vt:lpstr>Imperialism continued…         The resistance…</vt:lpstr>
      <vt:lpstr>Question to ponder???</vt:lpstr>
      <vt:lpstr>Africa and Imperialism</vt:lpstr>
      <vt:lpstr>Africa in the early 1800’s </vt:lpstr>
      <vt:lpstr>European Contact Increases</vt:lpstr>
      <vt:lpstr>Scramble for Colonies</vt:lpstr>
      <vt:lpstr>Slide 13</vt:lpstr>
      <vt:lpstr>African Resistance</vt:lpstr>
      <vt:lpstr>Asia &amp; Imperialism</vt:lpstr>
      <vt:lpstr>Muslim Regions</vt:lpstr>
      <vt:lpstr>India</vt:lpstr>
      <vt:lpstr>China</vt:lpstr>
      <vt:lpstr>Reform</vt:lpstr>
      <vt:lpstr>Qing Dynasty Falls</vt:lpstr>
      <vt:lpstr>Japan Modernizes</vt:lpstr>
      <vt:lpstr>Meiji Transformation</vt:lpstr>
      <vt:lpstr>Japan Grows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Age of Global Revolutions</dc:title>
  <dc:creator>cory</dc:creator>
  <cp:lastModifiedBy>Lauren</cp:lastModifiedBy>
  <cp:revision>72</cp:revision>
  <dcterms:created xsi:type="dcterms:W3CDTF">2015-01-21T14:13:49Z</dcterms:created>
  <dcterms:modified xsi:type="dcterms:W3CDTF">2015-02-25T11:44:58Z</dcterms:modified>
</cp:coreProperties>
</file>