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1.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 name="Shape 40"/>
        <p:cNvGrpSpPr/>
        <p:nvPr/>
      </p:nvGrpSpPr>
      <p:grpSpPr>
        <a:xfrm>
          <a:off x="0" y="0"/>
          <a:ext cx="0" cy="0"/>
          <a:chOff x="0" y="0"/>
          <a:chExt cx="0" cy="0"/>
        </a:xfrm>
      </p:grpSpPr>
      <p:sp>
        <p:nvSpPr>
          <p:cNvPr id="41" name="Shape 4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2" name="Shape 4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 name="Shape 46"/>
        <p:cNvGrpSpPr/>
        <p:nvPr/>
      </p:nvGrpSpPr>
      <p:grpSpPr>
        <a:xfrm>
          <a:off x="0" y="0"/>
          <a:ext cx="0" cy="0"/>
          <a:chOff x="0" y="0"/>
          <a:chExt cx="0" cy="0"/>
        </a:xfrm>
      </p:grpSpPr>
      <p:sp>
        <p:nvSpPr>
          <p:cNvPr id="47" name="Shape 4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8" name="Shape 4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457200" y="563759"/>
            <a:ext cx="8229600" cy="3009600"/>
          </a:xfrm>
          <a:prstGeom prst="rect">
            <a:avLst/>
          </a:prstGeom>
        </p:spPr>
        <p:txBody>
          <a:bodyPr anchorCtr="0" anchor="t" bIns="91425" lIns="91425" rIns="91425" tIns="91425"/>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1" name="Shape 11"/>
          <p:cNvSpPr txBox="1"/>
          <p:nvPr>
            <p:ph idx="1" type="subTitle"/>
          </p:nvPr>
        </p:nvSpPr>
        <p:spPr>
          <a:xfrm>
            <a:off x="457200" y="3716392"/>
            <a:ext cx="8229600" cy="1232699"/>
          </a:xfrm>
          <a:prstGeom prst="rect">
            <a:avLst/>
          </a:prstGeom>
        </p:spPr>
        <p:txBody>
          <a:bodyPr anchorCtr="0" anchor="t" bIns="91425" lIns="91425" rIns="91425" tIns="91425"/>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p:txBody>
      </p:sp>
      <p:cxnSp>
        <p:nvCxnSpPr>
          <p:cNvPr id="12" name="Shape 12"/>
          <p:cNvCxnSpPr/>
          <p:nvPr/>
        </p:nvCxnSpPr>
        <p:spPr>
          <a:xfrm>
            <a:off x="457200" y="411479"/>
            <a:ext cx="8229600" cy="0"/>
          </a:xfrm>
          <a:prstGeom prst="straightConnector1">
            <a:avLst/>
          </a:prstGeom>
          <a:noFill/>
          <a:ln cap="flat" w="57150">
            <a:solidFill>
              <a:schemeClr val="accent1"/>
            </a:solidFill>
            <a:prstDash val="solid"/>
            <a:round/>
            <a:headEnd len="med" w="med" type="none"/>
            <a:tailEnd len="med" w="med" type="none"/>
          </a:ln>
        </p:spPr>
      </p:cxnSp>
      <p:cxnSp>
        <p:nvCxnSpPr>
          <p:cNvPr id="13" name="Shape 13"/>
          <p:cNvCxnSpPr/>
          <p:nvPr/>
        </p:nvCxnSpPr>
        <p:spPr>
          <a:xfrm>
            <a:off x="457200" y="3633382"/>
            <a:ext cx="8229600" cy="0"/>
          </a:xfrm>
          <a:prstGeom prst="straightConnector1">
            <a:avLst/>
          </a:prstGeom>
          <a:noFill/>
          <a:ln cap="flat" w="57150">
            <a:solidFill>
              <a:schemeClr val="accent1"/>
            </a:solidFill>
            <a:prstDash val="solid"/>
            <a:round/>
            <a:headEnd len="med" w="med" type="none"/>
            <a:tailEnd len="med" w="med" type="none"/>
          </a:ln>
        </p:spPr>
      </p:cxnSp>
      <p:sp>
        <p:nvSpPr>
          <p:cNvPr id="14" name="Shape 14"/>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17" name="Shape 17"/>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18" name="Shape 18"/>
          <p:cNvCxnSpPr/>
          <p:nvPr/>
        </p:nvCxnSpPr>
        <p:spPr>
          <a:xfrm>
            <a:off x="457200" y="1143000"/>
            <a:ext cx="8229600" cy="0"/>
          </a:xfrm>
          <a:prstGeom prst="straightConnector1">
            <a:avLst/>
          </a:prstGeom>
          <a:noFill/>
          <a:ln cap="flat" w="50800">
            <a:solidFill>
              <a:srgbClr val="DA0002"/>
            </a:solidFill>
            <a:prstDash val="solid"/>
            <a:round/>
            <a:headEnd len="med" w="med" type="none"/>
            <a:tailEnd len="med" w="med" type="none"/>
          </a:ln>
        </p:spPr>
      </p:cxnSp>
      <p:sp>
        <p:nvSpPr>
          <p:cNvPr id="19" name="Shape 1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p:txBody>
      </p:sp>
      <p:sp>
        <p:nvSpPr>
          <p:cNvPr id="22" name="Shape 22"/>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4" name="Shape 24"/>
          <p:cNvCxnSpPr/>
          <p:nvPr/>
        </p:nvCxnSpPr>
        <p:spPr>
          <a:xfrm>
            <a:off x="457200" y="1143000"/>
            <a:ext cx="8229600" cy="0"/>
          </a:xfrm>
          <a:prstGeom prst="straightConnector1">
            <a:avLst/>
          </a:prstGeom>
          <a:noFill/>
          <a:ln cap="flat" w="50800">
            <a:solidFill>
              <a:srgbClr val="DA0002"/>
            </a:solidFill>
            <a:prstDash val="solid"/>
            <a:round/>
            <a:headEnd len="med" w="med" type="none"/>
            <a:tailEnd len="med" w="med" type="none"/>
          </a:ln>
        </p:spPr>
      </p:cxnSp>
      <p:sp>
        <p:nvSpPr>
          <p:cNvPr id="25" name="Shape 2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cxnSp>
        <p:nvCxnSpPr>
          <p:cNvPr id="28" name="Shape 28"/>
          <p:cNvCxnSpPr/>
          <p:nvPr/>
        </p:nvCxnSpPr>
        <p:spPr>
          <a:xfrm>
            <a:off x="457200" y="1143000"/>
            <a:ext cx="8229600" cy="0"/>
          </a:xfrm>
          <a:prstGeom prst="straightConnector1">
            <a:avLst/>
          </a:prstGeom>
          <a:noFill/>
          <a:ln cap="flat" w="50800">
            <a:solidFill>
              <a:schemeClr val="accent1"/>
            </a:solidFill>
            <a:prstDash val="solid"/>
            <a:round/>
            <a:headEnd len="med" w="med" type="none"/>
            <a:tailEnd len="med" w="med" type="none"/>
          </a:ln>
        </p:spPr>
      </p:cxnSp>
      <p:sp>
        <p:nvSpPr>
          <p:cNvPr id="29" name="Shape 29"/>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0" name="Shape 30"/>
        <p:cNvGrpSpPr/>
        <p:nvPr/>
      </p:nvGrpSpPr>
      <p:grpSpPr>
        <a:xfrm>
          <a:off x="0" y="0"/>
          <a:ext cx="0" cy="0"/>
          <a:chOff x="0" y="0"/>
          <a:chExt cx="0" cy="0"/>
        </a:xfrm>
      </p:grpSpPr>
      <p:sp>
        <p:nvSpPr>
          <p:cNvPr id="31" name="Shape 31"/>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SzPct val="100000"/>
              <a:buNone/>
              <a:defRPr sz="1800"/>
            </a:lvl1pPr>
          </a:lstStyle>
          <a:p/>
        </p:txBody>
      </p:sp>
      <p:cxnSp>
        <p:nvCxnSpPr>
          <p:cNvPr id="32" name="Shape 32"/>
          <p:cNvCxnSpPr/>
          <p:nvPr/>
        </p:nvCxnSpPr>
        <p:spPr>
          <a:xfrm>
            <a:off x="457200" y="4317760"/>
            <a:ext cx="8229600" cy="0"/>
          </a:xfrm>
          <a:prstGeom prst="straightConnector1">
            <a:avLst/>
          </a:prstGeom>
          <a:noFill/>
          <a:ln cap="flat" w="50800">
            <a:solidFill>
              <a:schemeClr val="lt2"/>
            </a:solidFill>
            <a:prstDash val="solid"/>
            <a:round/>
            <a:headEnd len="med" w="med" type="none"/>
            <a:tailEnd len="med" w="med" type="none"/>
          </a:ln>
        </p:spPr>
      </p:cxnSp>
      <p:sp>
        <p:nvSpPr>
          <p:cNvPr id="33" name="Shape 3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4" name="Shape 34"/>
        <p:cNvGrpSpPr/>
        <p:nvPr/>
      </p:nvGrpSpPr>
      <p:grpSpPr>
        <a:xfrm>
          <a:off x="0" y="0"/>
          <a:ext cx="0" cy="0"/>
          <a:chOff x="0" y="0"/>
          <a:chExt cx="0" cy="0"/>
        </a:xfrm>
      </p:grpSpPr>
      <p:cxnSp>
        <p:nvCxnSpPr>
          <p:cNvPr id="35" name="Shape 35"/>
          <p:cNvCxnSpPr/>
          <p:nvPr/>
        </p:nvCxnSpPr>
        <p:spPr>
          <a:xfrm>
            <a:off x="457200" y="113139"/>
            <a:ext cx="8229600" cy="0"/>
          </a:xfrm>
          <a:prstGeom prst="straightConnector1">
            <a:avLst/>
          </a:prstGeom>
          <a:noFill/>
          <a:ln cap="flat" w="50800">
            <a:solidFill>
              <a:schemeClr val="lt2"/>
            </a:solidFill>
            <a:prstDash val="solid"/>
            <a:round/>
            <a:headEnd len="med" w="med" type="none"/>
            <a:tailEnd len="med" w="med" type="none"/>
          </a:ln>
        </p:spPr>
      </p:cxnSp>
      <p:sp>
        <p:nvSpPr>
          <p:cNvPr id="36" name="Shape 3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accent1"/>
              </a:buClr>
              <a:buSzPct val="100000"/>
              <a:buNone/>
              <a:defRPr b="1" sz="3600">
                <a:solidFill>
                  <a:schemeClr val="accent1"/>
                </a:solidFill>
              </a:defRPr>
            </a:lvl1pPr>
            <a:lvl2pPr>
              <a:spcBef>
                <a:spcPts val="0"/>
              </a:spcBef>
              <a:buClr>
                <a:schemeClr val="accent1"/>
              </a:buClr>
              <a:buSzPct val="100000"/>
              <a:buNone/>
              <a:defRPr b="1" sz="3600">
                <a:solidFill>
                  <a:schemeClr val="accent1"/>
                </a:solidFill>
              </a:defRPr>
            </a:lvl2pPr>
            <a:lvl3pPr>
              <a:spcBef>
                <a:spcPts val="0"/>
              </a:spcBef>
              <a:buClr>
                <a:schemeClr val="accent1"/>
              </a:buClr>
              <a:buSzPct val="100000"/>
              <a:buNone/>
              <a:defRPr b="1" sz="3600">
                <a:solidFill>
                  <a:schemeClr val="accent1"/>
                </a:solidFill>
              </a:defRPr>
            </a:lvl3pPr>
            <a:lvl4pPr>
              <a:spcBef>
                <a:spcPts val="0"/>
              </a:spcBef>
              <a:buClr>
                <a:schemeClr val="accent1"/>
              </a:buClr>
              <a:buSzPct val="100000"/>
              <a:buNone/>
              <a:defRPr b="1" sz="3600">
                <a:solidFill>
                  <a:schemeClr val="accent1"/>
                </a:solidFill>
              </a:defRPr>
            </a:lvl4pPr>
            <a:lvl5pPr>
              <a:spcBef>
                <a:spcPts val="0"/>
              </a:spcBef>
              <a:buClr>
                <a:schemeClr val="accent1"/>
              </a:buClr>
              <a:buSzPct val="100000"/>
              <a:buNone/>
              <a:defRPr b="1" sz="3600">
                <a:solidFill>
                  <a:schemeClr val="accent1"/>
                </a:solidFill>
              </a:defRPr>
            </a:lvl5pPr>
            <a:lvl6pPr>
              <a:spcBef>
                <a:spcPts val="0"/>
              </a:spcBef>
              <a:buClr>
                <a:schemeClr val="accent1"/>
              </a:buClr>
              <a:buSzPct val="100000"/>
              <a:buNone/>
              <a:defRPr b="1" sz="3600">
                <a:solidFill>
                  <a:schemeClr val="accent1"/>
                </a:solidFill>
              </a:defRPr>
            </a:lvl6pPr>
            <a:lvl7pPr>
              <a:spcBef>
                <a:spcPts val="0"/>
              </a:spcBef>
              <a:buClr>
                <a:schemeClr val="accent1"/>
              </a:buClr>
              <a:buSzPct val="100000"/>
              <a:buNone/>
              <a:defRPr b="1" sz="3600">
                <a:solidFill>
                  <a:schemeClr val="accent1"/>
                </a:solidFill>
              </a:defRPr>
            </a:lvl7pPr>
            <a:lvl8pPr>
              <a:spcBef>
                <a:spcPts val="0"/>
              </a:spcBef>
              <a:buClr>
                <a:schemeClr val="accent1"/>
              </a:buClr>
              <a:buSzPct val="100000"/>
              <a:buNone/>
              <a:defRPr b="1" sz="3600">
                <a:solidFill>
                  <a:schemeClr val="accent1"/>
                </a:solidFill>
              </a:defRPr>
            </a:lvl8pPr>
            <a:lvl9pPr>
              <a:spcBef>
                <a:spcPts val="0"/>
              </a:spcBef>
              <a:buClr>
                <a:schemeClr val="accent1"/>
              </a:buClr>
              <a:buSzPct val="100000"/>
              <a:buNone/>
              <a:defRPr b="1" sz="3600">
                <a:solidFill>
                  <a:schemeClr val="accent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cxnSp>
        <p:nvCxnSpPr>
          <p:cNvPr id="7" name="Shape 7"/>
          <p:cNvCxnSpPr/>
          <p:nvPr/>
        </p:nvCxnSpPr>
        <p:spPr>
          <a:xfrm>
            <a:off x="457200" y="5023259"/>
            <a:ext cx="8229600" cy="0"/>
          </a:xfrm>
          <a:prstGeom prst="straightConnector1">
            <a:avLst/>
          </a:prstGeom>
          <a:noFill/>
          <a:ln cap="flat" w="50800">
            <a:solidFill>
              <a:schemeClr val="lt2"/>
            </a:solidFill>
            <a:prstDash val="solid"/>
            <a:round/>
            <a:headEnd len="med" w="med" type="none"/>
            <a:tailEnd len="med" w="med" type="none"/>
          </a:ln>
        </p:spPr>
      </p:cxnSp>
      <p:sp>
        <p:nvSpPr>
          <p:cNvPr id="8" name="Shape 8"/>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merriam-webster.com/dictionary/dictatorial" TargetMode="External"/><Relationship Id="rId3" Type="http://schemas.openxmlformats.org/officeDocument/2006/relationships/hyperlink" Target="http://www.merriam-webster.com/dictionary/autocratic"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 name="Shape 37"/>
        <p:cNvGrpSpPr/>
        <p:nvPr/>
      </p:nvGrpSpPr>
      <p:grpSpPr>
        <a:xfrm>
          <a:off x="0" y="0"/>
          <a:ext cx="0" cy="0"/>
          <a:chOff x="0" y="0"/>
          <a:chExt cx="0" cy="0"/>
        </a:xfrm>
      </p:grpSpPr>
      <p:sp>
        <p:nvSpPr>
          <p:cNvPr id="38" name="Shape 38"/>
          <p:cNvSpPr txBox="1"/>
          <p:nvPr>
            <p:ph type="ctrTitle"/>
          </p:nvPr>
        </p:nvSpPr>
        <p:spPr>
          <a:xfrm>
            <a:off x="457200" y="563759"/>
            <a:ext cx="8229600" cy="3009600"/>
          </a:xfrm>
          <a:prstGeom prst="rect">
            <a:avLst/>
          </a:prstGeom>
        </p:spPr>
        <p:txBody>
          <a:bodyPr anchorCtr="0" anchor="t" bIns="91425" lIns="91425" rIns="91425" tIns="91425">
            <a:noAutofit/>
          </a:bodyPr>
          <a:lstStyle/>
          <a:p>
            <a:pPr>
              <a:spcBef>
                <a:spcPts val="0"/>
              </a:spcBef>
              <a:buNone/>
            </a:pPr>
            <a:r>
              <a:rPr lang="en" sz="7000"/>
              <a:t>New and Old Political Ideologies</a:t>
            </a:r>
          </a:p>
        </p:txBody>
      </p:sp>
      <p:sp>
        <p:nvSpPr>
          <p:cNvPr id="39" name="Shape 39"/>
          <p:cNvSpPr txBox="1"/>
          <p:nvPr>
            <p:ph idx="1" type="subTitle"/>
          </p:nvPr>
        </p:nvSpPr>
        <p:spPr>
          <a:xfrm>
            <a:off x="457200" y="3573342"/>
            <a:ext cx="8229600" cy="1232699"/>
          </a:xfrm>
          <a:prstGeom prst="rect">
            <a:avLst/>
          </a:prstGeom>
        </p:spPr>
        <p:txBody>
          <a:bodyPr anchorCtr="0" anchor="t" bIns="91425" lIns="91425" rIns="91425" tIns="91425">
            <a:noAutofit/>
          </a:bodyPr>
          <a:lstStyle/>
          <a:p>
            <a:pPr>
              <a:spcBef>
                <a:spcPts val="0"/>
              </a:spcBef>
              <a:buNone/>
            </a:pPr>
            <a:r>
              <a:rPr lang="en" sz="4600"/>
              <a:t>Rise of Fascism, Communism, and Totalitarianism</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Stalin and Communism Cont’d</a:t>
            </a:r>
          </a:p>
        </p:txBody>
      </p:sp>
      <p:sp>
        <p:nvSpPr>
          <p:cNvPr id="93" name="Shape 93"/>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5 year plan- plan to industrialize and improve the economy</a:t>
            </a:r>
          </a:p>
          <a:p>
            <a:pPr indent="-419100" lvl="0" marL="457200" rtl="0">
              <a:spcBef>
                <a:spcPts val="0"/>
              </a:spcBef>
              <a:buClr>
                <a:schemeClr val="dk1"/>
              </a:buClr>
              <a:buSzPct val="100000"/>
              <a:buFont typeface="Arial"/>
              <a:buChar char="●"/>
            </a:pPr>
            <a:r>
              <a:rPr lang="en"/>
              <a:t>economy under government control- made all economic decisions</a:t>
            </a:r>
          </a:p>
          <a:p>
            <a:pPr indent="-419100" lvl="0" marL="457200">
              <a:spcBef>
                <a:spcPts val="0"/>
              </a:spcBef>
              <a:buClr>
                <a:schemeClr val="dk1"/>
              </a:buClr>
              <a:buSzPct val="100000"/>
              <a:buFont typeface="Arial"/>
              <a:buChar char="●"/>
            </a:pPr>
            <a:r>
              <a:rPr lang="en"/>
              <a:t>made some progress but still behind other nations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Stalin and Communism Cont’d</a:t>
            </a:r>
          </a:p>
        </p:txBody>
      </p:sp>
      <p:sp>
        <p:nvSpPr>
          <p:cNvPr id="99" name="Shape 9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Created state controlled farms=collectives</a:t>
            </a:r>
          </a:p>
          <a:p>
            <a:pPr indent="-419100" lvl="0" marL="457200" rtl="0">
              <a:spcBef>
                <a:spcPts val="0"/>
              </a:spcBef>
              <a:buClr>
                <a:schemeClr val="dk1"/>
              </a:buClr>
              <a:buSzPct val="100000"/>
              <a:buFont typeface="Arial"/>
              <a:buChar char="●"/>
            </a:pPr>
            <a:r>
              <a:rPr lang="en"/>
              <a:t>peasants worked the farms- some did not want to sell land, revolted</a:t>
            </a:r>
          </a:p>
          <a:p>
            <a:pPr indent="-419100" lvl="0" marL="457200" rtl="0">
              <a:spcBef>
                <a:spcPts val="0"/>
              </a:spcBef>
              <a:buClr>
                <a:schemeClr val="dk1"/>
              </a:buClr>
              <a:buSzPct val="100000"/>
              <a:buFont typeface="Arial"/>
              <a:buChar char="●"/>
            </a:pPr>
            <a:r>
              <a:rPr lang="en"/>
              <a:t>revolts blamed on wealthy farmers and they were sent to work camps (gulag)</a:t>
            </a:r>
          </a:p>
          <a:p>
            <a:pPr indent="-419100" lvl="0" marL="457200">
              <a:spcBef>
                <a:spcPts val="0"/>
              </a:spcBef>
              <a:buClr>
                <a:schemeClr val="dk1"/>
              </a:buClr>
              <a:buSzPct val="100000"/>
              <a:buFont typeface="Arial"/>
              <a:buChar char="●"/>
            </a:pPr>
            <a:r>
              <a:rPr lang="en"/>
              <a:t>peasants discovered as real threat, Stalin took their food supply and let them starve</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Stalin and Communism Cont’d</a:t>
            </a:r>
          </a:p>
        </p:txBody>
      </p:sp>
      <p:sp>
        <p:nvSpPr>
          <p:cNvPr id="105" name="Shape 10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Purged everyone Stalin saw as a threat- got rid of best thinkers, inventors, writers</a:t>
            </a:r>
          </a:p>
          <a:p>
            <a:pPr indent="-419100" lvl="0" marL="457200" rtl="0">
              <a:spcBef>
                <a:spcPts val="0"/>
              </a:spcBef>
              <a:buClr>
                <a:schemeClr val="dk1"/>
              </a:buClr>
              <a:buSzPct val="100000"/>
              <a:buFont typeface="Arial"/>
              <a:buChar char="●"/>
            </a:pPr>
            <a:r>
              <a:rPr lang="en"/>
              <a:t>Used propaganda/ censorship</a:t>
            </a:r>
          </a:p>
          <a:p>
            <a:pPr indent="-419100" lvl="0" marL="457200">
              <a:spcBef>
                <a:spcPts val="0"/>
              </a:spcBef>
              <a:buClr>
                <a:schemeClr val="dk1"/>
              </a:buClr>
              <a:buSzPct val="100000"/>
              <a:buFont typeface="Arial"/>
              <a:buChar char="●"/>
            </a:pPr>
            <a:r>
              <a:rPr lang="en"/>
              <a:t>russification- making the culture more Russian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 name="Shape 43"/>
        <p:cNvGrpSpPr/>
        <p:nvPr/>
      </p:nvGrpSpPr>
      <p:grpSpPr>
        <a:xfrm>
          <a:off x="0" y="0"/>
          <a:ext cx="0" cy="0"/>
          <a:chOff x="0" y="0"/>
          <a:chExt cx="0" cy="0"/>
        </a:xfrm>
      </p:grpSpPr>
      <p:sp>
        <p:nvSpPr>
          <p:cNvPr id="44" name="Shape 44"/>
          <p:cNvSpPr txBox="1"/>
          <p:nvPr>
            <p:ph type="title"/>
          </p:nvPr>
        </p:nvSpPr>
        <p:spPr>
          <a:xfrm>
            <a:off x="405625" y="205978"/>
            <a:ext cx="8229600" cy="857400"/>
          </a:xfrm>
          <a:prstGeom prst="rect">
            <a:avLst/>
          </a:prstGeom>
        </p:spPr>
        <p:txBody>
          <a:bodyPr anchorCtr="0" anchor="b" bIns="91425" lIns="91425" rIns="91425" tIns="91425">
            <a:noAutofit/>
          </a:bodyPr>
          <a:lstStyle/>
          <a:p>
            <a:pPr>
              <a:spcBef>
                <a:spcPts val="0"/>
              </a:spcBef>
              <a:buNone/>
            </a:pPr>
            <a:r>
              <a:rPr lang="en"/>
              <a:t>Democracy (Review)</a:t>
            </a:r>
          </a:p>
        </p:txBody>
      </p:sp>
      <p:sp>
        <p:nvSpPr>
          <p:cNvPr id="45" name="Shape 4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06400" lvl="0" marL="457200" rtl="0">
              <a:spcBef>
                <a:spcPts val="0"/>
              </a:spcBef>
              <a:buClr>
                <a:schemeClr val="dk1"/>
              </a:buClr>
              <a:buSzPct val="100000"/>
              <a:buFont typeface="Arial"/>
              <a:buChar char="●"/>
            </a:pPr>
            <a:r>
              <a:rPr lang="en" sz="2800"/>
              <a:t>Representative Government</a:t>
            </a:r>
          </a:p>
          <a:p>
            <a:pPr indent="-406400" lvl="0" marL="457200" rtl="0">
              <a:spcBef>
                <a:spcPts val="0"/>
              </a:spcBef>
              <a:buClr>
                <a:schemeClr val="dk1"/>
              </a:buClr>
              <a:buSzPct val="100000"/>
              <a:buFont typeface="Arial"/>
              <a:buChar char="●"/>
            </a:pPr>
            <a:r>
              <a:rPr lang="en" sz="2800" u="sng"/>
              <a:t>Limited Government</a:t>
            </a:r>
            <a:r>
              <a:rPr lang="en" sz="2800"/>
              <a:t>- powers of government limited (usually by constitution)</a:t>
            </a:r>
          </a:p>
          <a:p>
            <a:pPr indent="-406400" lvl="0" marL="457200" rtl="0">
              <a:spcBef>
                <a:spcPts val="0"/>
              </a:spcBef>
              <a:buClr>
                <a:schemeClr val="dk1"/>
              </a:buClr>
              <a:buSzPct val="100000"/>
              <a:buFont typeface="Arial"/>
              <a:buChar char="●"/>
            </a:pPr>
            <a:r>
              <a:rPr lang="en" sz="2800" u="sng"/>
              <a:t>Capitalism</a:t>
            </a:r>
            <a:r>
              <a:rPr lang="en" sz="2800"/>
              <a:t>- economic system controlled by private owners</a:t>
            </a:r>
          </a:p>
          <a:p>
            <a:pPr indent="-406400" lvl="0" marL="457200" rtl="0">
              <a:spcBef>
                <a:spcPts val="0"/>
              </a:spcBef>
              <a:buClr>
                <a:schemeClr val="dk1"/>
              </a:buClr>
              <a:buSzPct val="100000"/>
              <a:buFont typeface="Arial"/>
              <a:buChar char="●"/>
            </a:pPr>
            <a:r>
              <a:rPr lang="en" sz="2800"/>
              <a:t>Examples?</a:t>
            </a:r>
          </a:p>
          <a:p>
            <a:pPr indent="-406400" lvl="0" marL="457200">
              <a:spcBef>
                <a:spcPts val="0"/>
              </a:spcBef>
              <a:buClr>
                <a:schemeClr val="dk1"/>
              </a:buClr>
              <a:buSzPct val="100000"/>
              <a:buFont typeface="Arial"/>
              <a:buChar char="●"/>
            </a:pPr>
            <a:r>
              <a:rPr lang="en" sz="2800"/>
              <a:t>This type of government was popular after what movements in 1800s??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x="0" y="0"/>
          <a:ext cx="0" cy="0"/>
          <a:chOff x="0" y="0"/>
          <a:chExt cx="0" cy="0"/>
        </a:xfrm>
      </p:grpSpPr>
      <p:sp>
        <p:nvSpPr>
          <p:cNvPr id="50" name="Shape 5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Fascism</a:t>
            </a:r>
          </a:p>
        </p:txBody>
      </p:sp>
      <p:sp>
        <p:nvSpPr>
          <p:cNvPr id="51" name="Shape 5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7350" lvl="0" marL="457200" rtl="0">
              <a:spcBef>
                <a:spcPts val="0"/>
              </a:spcBef>
              <a:buClr>
                <a:schemeClr val="dk1"/>
              </a:buClr>
              <a:buSzPct val="100000"/>
              <a:buFont typeface="Arial"/>
              <a:buChar char="●"/>
            </a:pPr>
            <a:r>
              <a:rPr lang="en" sz="2500">
                <a:solidFill>
                  <a:srgbClr val="223645"/>
                </a:solidFill>
              </a:rPr>
              <a:t> </a:t>
            </a:r>
            <a:r>
              <a:rPr lang="en" sz="2000">
                <a:solidFill>
                  <a:srgbClr val="223645"/>
                </a:solidFill>
              </a:rPr>
              <a:t>a political philosophy, movement, or regime that exalts nation and often race above the individual and that stands for a centralized </a:t>
            </a:r>
            <a:r>
              <a:rPr lang="en" sz="2000">
                <a:solidFill>
                  <a:srgbClr val="434343"/>
                </a:solidFill>
                <a:hlinkClick r:id="rId3"/>
              </a:rPr>
              <a:t>autocratic</a:t>
            </a:r>
            <a:r>
              <a:rPr lang="en" sz="2000">
                <a:solidFill>
                  <a:srgbClr val="223645"/>
                </a:solidFill>
              </a:rPr>
              <a:t> government headed by a </a:t>
            </a:r>
            <a:r>
              <a:rPr lang="en" sz="2000">
                <a:solidFill>
                  <a:srgbClr val="434343"/>
                </a:solidFill>
                <a:hlinkClick r:id="rId4"/>
              </a:rPr>
              <a:t>dictatorial</a:t>
            </a:r>
            <a:r>
              <a:rPr lang="en" sz="2000">
                <a:solidFill>
                  <a:srgbClr val="223645"/>
                </a:solidFill>
              </a:rPr>
              <a:t> leader, severe economic and social regimentation, and forcible suppression of opposition.</a:t>
            </a:r>
          </a:p>
          <a:p>
            <a:pPr lvl="0" rtl="0">
              <a:spcBef>
                <a:spcPts val="0"/>
              </a:spcBef>
              <a:buNone/>
            </a:pPr>
            <a:r>
              <a:t/>
            </a:r>
            <a:endParaRPr sz="2000" u="sng">
              <a:solidFill>
                <a:srgbClr val="223645"/>
              </a:solidFill>
            </a:endParaRPr>
          </a:p>
          <a:p>
            <a:pPr indent="-355600" lvl="0" marL="457200" rtl="0">
              <a:spcBef>
                <a:spcPts val="0"/>
              </a:spcBef>
              <a:buClr>
                <a:srgbClr val="223645"/>
              </a:buClr>
              <a:buSzPct val="100000"/>
              <a:buFont typeface="Arial"/>
              <a:buChar char="●"/>
            </a:pPr>
            <a:r>
              <a:rPr lang="en" sz="2000" u="sng">
                <a:solidFill>
                  <a:srgbClr val="223645"/>
                </a:solidFill>
              </a:rPr>
              <a:t>Totalitarianism-</a:t>
            </a:r>
            <a:r>
              <a:rPr lang="en" sz="2000" u="sng">
                <a:solidFill>
                  <a:srgbClr val="404040"/>
                </a:solidFill>
              </a:rPr>
              <a:t> </a:t>
            </a:r>
            <a:r>
              <a:rPr lang="en" sz="2000">
                <a:solidFill>
                  <a:srgbClr val="404040"/>
                </a:solidFill>
              </a:rPr>
              <a:t>imposing a form of government in which the political authority exercises absolute and centralized control overall aspects of life, the individual is subordinated to the state, and opposing political and cultural expression is suppressed</a:t>
            </a:r>
          </a:p>
          <a:p>
            <a:pPr rtl="0">
              <a:spcBef>
                <a:spcPts val="0"/>
              </a:spcBef>
              <a:buNone/>
            </a:pPr>
            <a:r>
              <a:t/>
            </a:r>
            <a:endParaRPr sz="2000">
              <a:solidFill>
                <a:srgbClr val="223645"/>
              </a:solidFill>
            </a:endParaRPr>
          </a:p>
          <a:p>
            <a:pPr lvl="0">
              <a:spcBef>
                <a:spcPts val="0"/>
              </a:spcBef>
              <a:buNone/>
            </a:pPr>
            <a:r>
              <a:t/>
            </a:r>
            <a:endParaRPr sz="2000">
              <a:solidFill>
                <a:srgbClr val="223645"/>
              </a:solidFil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Hitler and Fascism</a:t>
            </a:r>
          </a:p>
        </p:txBody>
      </p:sp>
      <p:sp>
        <p:nvSpPr>
          <p:cNvPr id="57" name="Shape 57"/>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Gained support through nationalism</a:t>
            </a:r>
          </a:p>
          <a:p>
            <a:pPr indent="-419100" lvl="0" marL="457200" rtl="0">
              <a:spcBef>
                <a:spcPts val="0"/>
              </a:spcBef>
              <a:buClr>
                <a:schemeClr val="dk1"/>
              </a:buClr>
              <a:buSzPct val="100000"/>
              <a:buFont typeface="Arial"/>
              <a:buChar char="●"/>
            </a:pPr>
            <a:r>
              <a:rPr lang="en"/>
              <a:t>purged other political parties</a:t>
            </a:r>
          </a:p>
          <a:p>
            <a:pPr indent="-419100" lvl="0" marL="457200" rtl="0">
              <a:spcBef>
                <a:spcPts val="0"/>
              </a:spcBef>
              <a:buClr>
                <a:schemeClr val="dk1"/>
              </a:buClr>
              <a:buSzPct val="100000"/>
              <a:buFont typeface="Arial"/>
              <a:buChar char="●"/>
            </a:pPr>
            <a:r>
              <a:rPr lang="en"/>
              <a:t>improved the economy through public works programs and eventually military</a:t>
            </a:r>
          </a:p>
          <a:p>
            <a:pPr indent="-419100" lvl="0" marL="457200" rtl="0">
              <a:spcBef>
                <a:spcPts val="0"/>
              </a:spcBef>
              <a:buClr>
                <a:schemeClr val="dk1"/>
              </a:buClr>
              <a:buSzPct val="100000"/>
              <a:buFont typeface="Arial"/>
              <a:buChar char="●"/>
            </a:pPr>
            <a:r>
              <a:rPr lang="en"/>
              <a:t>Believed in Aryan race</a:t>
            </a:r>
          </a:p>
          <a:p>
            <a:pPr indent="-419100" lvl="0" marL="457200">
              <a:spcBef>
                <a:spcPts val="0"/>
              </a:spcBef>
              <a:buClr>
                <a:schemeClr val="dk1"/>
              </a:buClr>
              <a:buSzPct val="100000"/>
              <a:buFont typeface="Arial"/>
              <a:buChar char="●"/>
            </a:pPr>
            <a:r>
              <a:rPr lang="en"/>
              <a:t>Nuremberg Laws-deprived Jews of citizenship</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Nazi Youth</a:t>
            </a:r>
          </a:p>
        </p:txBody>
      </p:sp>
      <p:sp>
        <p:nvSpPr>
          <p:cNvPr id="63" name="Shape 63"/>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a:spcBef>
                <a:spcPts val="0"/>
              </a:spcBef>
              <a:buClr>
                <a:schemeClr val="dk1"/>
              </a:buClr>
              <a:buSzPct val="100000"/>
              <a:buFont typeface="Arial"/>
              <a:buChar char="●"/>
            </a:pPr>
            <a:r>
              <a:rPr lang="en"/>
              <a:t>Taught children Hitler’s beliefs and encouraged them to pledge absolute loyalty to Germany, hold racial views, be physically fit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Mussolini and Fascism</a:t>
            </a:r>
          </a:p>
        </p:txBody>
      </p:sp>
      <p:sp>
        <p:nvSpPr>
          <p:cNvPr id="69" name="Shape 6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Workers strikes, economic depression, high unemployment, corruption, increase in taxes led to revolts in Italy after WWI</a:t>
            </a:r>
          </a:p>
          <a:p>
            <a:pPr indent="-419100" lvl="0" marL="457200">
              <a:spcBef>
                <a:spcPts val="0"/>
              </a:spcBef>
              <a:buClr>
                <a:schemeClr val="dk1"/>
              </a:buClr>
              <a:buSzPct val="100000"/>
              <a:buFont typeface="Arial"/>
              <a:buChar char="●"/>
            </a:pPr>
            <a:r>
              <a:rPr lang="en"/>
              <a:t>Mussolini used nationalism to gain support for fascist party- gained political power in 1922</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Mussolini and Fascism Cont’d</a:t>
            </a:r>
          </a:p>
        </p:txBody>
      </p:sp>
      <p:sp>
        <p:nvSpPr>
          <p:cNvPr id="75" name="Shape 7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Used Terror to oust elected officials</a:t>
            </a:r>
          </a:p>
          <a:p>
            <a:pPr indent="-419100" lvl="0" marL="457200" rtl="0">
              <a:spcBef>
                <a:spcPts val="0"/>
              </a:spcBef>
              <a:buClr>
                <a:schemeClr val="dk1"/>
              </a:buClr>
              <a:buSzPct val="100000"/>
              <a:buFont typeface="Arial"/>
              <a:buChar char="●"/>
            </a:pPr>
            <a:r>
              <a:rPr lang="en"/>
              <a:t>Put economy under state control- production increased, workers suffered</a:t>
            </a:r>
          </a:p>
          <a:p>
            <a:pPr indent="-419100" lvl="0" marL="457200">
              <a:spcBef>
                <a:spcPts val="0"/>
              </a:spcBef>
              <a:buClr>
                <a:schemeClr val="dk1"/>
              </a:buClr>
              <a:buSzPct val="100000"/>
              <a:buFont typeface="Arial"/>
              <a:buChar char="●"/>
            </a:pPr>
            <a:r>
              <a:rPr lang="en"/>
              <a:t>Had strong, stable government, confidence, brought national pride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Communism</a:t>
            </a:r>
          </a:p>
        </p:txBody>
      </p:sp>
      <p:sp>
        <p:nvSpPr>
          <p:cNvPr id="81" name="Shape 8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chemeClr val="dk1"/>
              </a:buClr>
              <a:buSzPct val="100000"/>
              <a:buFont typeface="Arial"/>
              <a:buChar char="●"/>
            </a:pPr>
            <a:r>
              <a:rPr lang="en"/>
              <a:t>Social and economic system where property and ownership of industry is owned by community or state.</a:t>
            </a:r>
          </a:p>
          <a:p>
            <a:pPr indent="-406400" lvl="0" marL="457200">
              <a:spcBef>
                <a:spcPts val="0"/>
              </a:spcBef>
              <a:buClr>
                <a:srgbClr val="000000"/>
              </a:buClr>
              <a:buSzPct val="100000"/>
              <a:buFont typeface="Arial"/>
              <a:buChar char="●"/>
            </a:pPr>
            <a:r>
              <a:rPr lang="en" sz="2800">
                <a:solidFill>
                  <a:srgbClr val="000000"/>
                </a:solidFill>
              </a:rPr>
              <a:t>Advocacy of a classless society in which private ownership has been abolished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Stalin and Communism</a:t>
            </a:r>
          </a:p>
        </p:txBody>
      </p:sp>
      <p:sp>
        <p:nvSpPr>
          <p:cNvPr id="87" name="Shape 87"/>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00050" lvl="0" marL="457200" rtl="0">
              <a:spcBef>
                <a:spcPts val="0"/>
              </a:spcBef>
              <a:buClr>
                <a:srgbClr val="000000"/>
              </a:buClr>
              <a:buSzPct val="100000"/>
              <a:buFont typeface="Arial"/>
              <a:buChar char="●"/>
            </a:pPr>
            <a:r>
              <a:rPr lang="en" sz="2700">
                <a:solidFill>
                  <a:srgbClr val="000000"/>
                </a:solidFill>
              </a:rPr>
              <a:t>A system of social organization in which all economic and social activity is controlled by a totalitarian state dominated by a single and self-perpetuating political party.</a:t>
            </a:r>
          </a:p>
          <a:p>
            <a:pPr rtl="0">
              <a:spcBef>
                <a:spcPts val="0"/>
              </a:spcBef>
              <a:buNone/>
            </a:pPr>
            <a:r>
              <a:t/>
            </a:r>
            <a:endParaRPr sz="2700">
              <a:solidFill>
                <a:srgbClr val="000000"/>
              </a:solidFill>
            </a:endParaRPr>
          </a:p>
          <a:p>
            <a:pPr indent="-400050" lvl="0" marL="457200">
              <a:spcBef>
                <a:spcPts val="0"/>
              </a:spcBef>
              <a:buClr>
                <a:srgbClr val="000000"/>
              </a:buClr>
              <a:buSzPct val="100000"/>
              <a:buFont typeface="Arial"/>
              <a:buChar char="●"/>
            </a:pPr>
            <a:r>
              <a:rPr lang="en" sz="2700">
                <a:solidFill>
                  <a:srgbClr val="000000"/>
                </a:solidFill>
              </a:rPr>
              <a:t>Used totalitarianism- got rid of all other political parties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