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7.xml" Type="http://schemas.openxmlformats.org/officeDocument/2006/relationships/slide" Id="rId32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311039" x="372035"/>
            <a:ext cy="4440899" cx="8399999"/>
          </a:xfrm>
          <a:prstGeom prst="roundRect">
            <a:avLst>
              <a:gd fmla="val 3653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y="4904401" x="372035"/>
            <a:ext cy="1206600" cx="8399999"/>
          </a:xfrm>
          <a:prstGeom prst="roundRect">
            <a:avLst>
              <a:gd fmla="val 15243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y="630810" x="685800"/>
            <a:ext cy="37893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5195894" x="685800"/>
            <a:ext cy="614099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33164" x="8607464"/>
            <a:ext cy="5246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 3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 4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 5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 6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 7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 8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/>
          <p:nvPr/>
        </p:nvSpPr>
        <p:spPr>
          <a:xfrm>
            <a:off y="1550894" x="372035"/>
            <a:ext cy="5170500" cx="8399999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 rot="10800000" flipH="1">
            <a:off y="-120" x="372035"/>
            <a:ext cy="1399800" cx="8399999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186035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6333164" x="8607464"/>
            <a:ext cy="5246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1550894" x="372035"/>
            <a:ext cy="5170500" cx="4114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 rot="10800000" flipH="1">
            <a:off y="-120" x="372035"/>
            <a:ext cy="1399800" cx="8399999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y="186035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967700" cx="3925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/>
          <p:nvPr/>
        </p:nvSpPr>
        <p:spPr>
          <a:xfrm>
            <a:off y="1550894" x="4657164"/>
            <a:ext cy="5170500" cx="4114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y="1600200" x="4761353"/>
            <a:ext cy="4967700" cx="3925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333164" x="8607464"/>
            <a:ext cy="5246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1550894" x="372035"/>
            <a:ext cy="5170500" cx="8399999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y="-120" x="372035"/>
            <a:ext cy="1399800" cx="8399999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y="186035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y="6333164" x="8607464"/>
            <a:ext cy="5246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y="5702203" x="372035"/>
            <a:ext cy="865500" cx="83999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5" name="Shape 35"/>
          <p:cNvSpPr/>
          <p:nvPr/>
        </p:nvSpPr>
        <p:spPr>
          <a:xfrm>
            <a:off y="311039" x="372035"/>
            <a:ext cy="5158200" cx="8399999"/>
          </a:xfrm>
          <a:prstGeom prst="roundRect">
            <a:avLst>
              <a:gd fmla="val 2776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y="6333164" x="8607464"/>
            <a:ext cy="5246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/>
        </p:nvSpPr>
        <p:spPr>
          <a:xfrm>
            <a:off y="314112" x="372035"/>
            <a:ext cy="6229800" cx="8399999"/>
          </a:xfrm>
          <a:prstGeom prst="roundRect">
            <a:avLst>
              <a:gd fmla="val 2255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y="6333164" x="8607464"/>
            <a:ext cy="5246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1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 1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 2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6"/><Relationship Target="../slideLayouts/slideLayout15.xml" Type="http://schemas.openxmlformats.org/officeDocument/2006/relationships/slideLayout" Id="rId15"/><Relationship Target="../slideLayouts/slideLayout14.xml" Type="http://schemas.openxmlformats.org/officeDocument/2006/relationships/slideLayout" Id="rId14"/><Relationship Target="../slideLayouts/slideLayout2.xml" Type="http://schemas.openxmlformats.org/officeDocument/2006/relationships/slideLayout" Id="rId2"/><Relationship Target="../slideLayouts/slideLayout12.xml" Type="http://schemas.openxmlformats.org/officeDocument/2006/relationships/slideLayout" Id="rId12"/><Relationship Target="../slideLayouts/slideLayout13.xml" Type="http://schemas.openxmlformats.org/officeDocument/2006/relationships/slideLayout" Id="rId13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10.xml" Type="http://schemas.openxmlformats.org/officeDocument/2006/relationships/slideLayout" Id="rId10"/><Relationship Target="../slideLayouts/slideLayout3.xml" Type="http://schemas.openxmlformats.org/officeDocument/2006/relationships/slideLayout" Id="rId3"/><Relationship Target="../slideLayouts/slideLayout11.xml" Type="http://schemas.openxmlformats.org/officeDocument/2006/relationships/slideLayout" Id="rId11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186035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6333164" x="8607464"/>
            <a:ext cy="524699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6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07.jp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3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8.jpg" Type="http://schemas.openxmlformats.org/officeDocument/2006/relationships/image" Id="rId4"/><Relationship Target="../media/image15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4.xml" Type="http://schemas.openxmlformats.org/officeDocument/2006/relationships/slideLayout" Id="rId1"/><Relationship Target="../media/image10.jpg" Type="http://schemas.openxmlformats.org/officeDocument/2006/relationships/image" Id="rId4"/><Relationship Target="../media/image08.jpg" Type="http://schemas.openxmlformats.org/officeDocument/2006/relationships/image" Id="rId3"/><Relationship Target="../media/image11.jp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3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0.jpg" Type="http://schemas.openxmlformats.org/officeDocument/2006/relationships/image" Id="rId4"/><Relationship Target="../media/image17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1.png" Type="http://schemas.openxmlformats.org/officeDocument/2006/relationships/image" Id="rId4"/><Relationship Target="../media/image16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y="457200" x="8382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Industrial Revolution</a:t>
            </a:r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28800" x="1676400"/>
            <a:ext cy="4357686" cx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Important Inventions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Stepping away from Artisan Work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Spinning Jenny- James Hargreaves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Eli Whitney- Cotton Gin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Railroads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rail-line from Liverpool to Machester in 1830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0"/>
            <a:ext cy="3162300" cx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344862" x="3810000"/>
            <a:ext cy="3513136" cx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4400" lang="en-US">
                <a:solidFill>
                  <a:schemeClr val="dk2"/>
                </a:solidFill>
              </a:rPr>
              <a:t>New Ways of Working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Interchangeable Parts- Identical parts that can be used other places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Assembly Lines-production method where workers repeatedly perform one task in the manufacturing process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New Sources of Energy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6002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Steam Engine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Invented by James Watt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Powered by coal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Could operate machinery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9200" x="5334000"/>
            <a:ext cy="2605086" cx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495675" x="3581400"/>
            <a:ext cy="3362324" cx="243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Abraham Darby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447800" x="4648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Used coal to smelt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Separated iron from iron ore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Grandson built the first iron bridge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7800" x="609600"/>
            <a:ext cy="4648199" cx="347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Technology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Henry Bessemer- discovered how to make steel from iron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Alfred Nobel- invented dynamite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352800" x="762000"/>
            <a:ext cy="2743199" cx="23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352800" x="5334000"/>
            <a:ext cy="2971799" cx="217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Electricity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Volta- Created the first battery in 1800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Michael Faraday- created the 1</a:t>
            </a:r>
            <a:r>
              <a:rPr strike="noStrike" u="none" b="0" cap="none" baseline="3000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electric motor.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created the dynamo- machine that generates electricity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191000" x="762000"/>
            <a:ext cy="2514599" cx="20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810000" x="5943600"/>
            <a:ext cy="2714700" cx="20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z="4400" lang="en-US">
                <a:solidFill>
                  <a:schemeClr val="dk2"/>
                </a:solidFill>
              </a:rPr>
              <a:t>Automobiles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Nikolaus Otto- gasoline powered internal combustion engine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Karl Benz- 1</a:t>
            </a:r>
            <a:r>
              <a:rPr strike="noStrike" u="none" b="0" cap="none" baseline="3000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car, only 3 wheels(1886)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Gottlieb Daimler- 1</a:t>
            </a:r>
            <a:r>
              <a:rPr strike="noStrike" u="none" b="0" cap="none" baseline="3000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four wheel car in 1890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9200" x="4343400"/>
            <a:ext cy="2743199" cx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219200" x="6686550"/>
            <a:ext cy="2457300" cx="24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810000" x="6858000"/>
            <a:ext cy="2819400" cx="19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62350" x="4514850"/>
            <a:ext cy="3295500" cx="46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0" x="0"/>
            <a:ext cy="3852899" cx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Telegraph- Samuel F.B. Morse; could send coded messages over wires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Guglielmo Marconi- invented radio in 1901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429000" x="304800"/>
            <a:ext cy="2857499" cx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Communism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ymbol"/>
              <a:buChar char="■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Government led by small elite group. Control every aspect of economic and political life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Karl Marx- “Communist Manifesto”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Classless society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ymbol"/>
              <a:buChar char="■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Means of productions owned by community</a:t>
            </a:r>
          </a:p>
          <a:p>
            <a:pPr algn="l" rtl="0" lvl="0" marR="0" indent="-21844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strike="noStrike" u="none" b="0" cap="none" baseline="0" sz="2800" i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24000" x="5105400"/>
            <a:ext cy="3962399" cx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ideas in Medicine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Cities/slums often led to disease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Germ Theory: certain microbes cause disease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Louis Pasteur- Discovered germ theory to be true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Pasteurization of milk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24000" x="5029200"/>
            <a:ext cy="3581399" cx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Medicine Cont’d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1295400" x="4876800"/>
            <a:ext cy="5181600" cx="426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Robert Koch- discovered Tuberculosis (TB)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Joseph Lister- discovered antiseptics prevent infections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Urged doctors to wash hands before surgery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increased due to medical advances-death rate fell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66800" x="228600"/>
            <a:ext cy="2819400" cx="24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429000" x="2743200"/>
            <a:ext cy="3200399" cx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Social Impacts of the Industrial Revolution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600200" x="457200"/>
            <a:ext cy="4525961" cx="5105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Urbanization- movement to cities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Created a Middle Class and Working Class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Middle= wealthy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Working= peasant neighborhoods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Tenements- multi-storied buildings divided into apartments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running water or sewage system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24000" x="5791200"/>
            <a:ext cy="3886200" cx="3106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Labor Unions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Worker Organizations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Illegal, had to meet in secret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Wanted worker reforms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 hours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Higher pay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Safer conditions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Conditions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Worked 12-16 hours, 6-7 days a week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Little to no breaks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Dangerous machines- lost limbs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Bad air quality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Urban Renewal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Rebuilding Slums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famous Paris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Paved streets, sewage systems, better buildings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Standard of Living (measure of quality and comfort in society)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Women and Children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16002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women than men working because they could be paid less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Children worked at age 7-8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Small, quick hands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Repaired machines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Child Labor Laws in 1800, not strictly enforced.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66800" x="5334000"/>
            <a:ext cy="2833686" cx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657600" x="6019800"/>
            <a:ext cy="3200399" cx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Women’s Rights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Temperance Movement- campaign to limit alcohol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Women’s Suffrage ( Movement for Voting Rights): Lucretia Mott, Elizabeth Cady Stanton, Susan B. Anthony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Seneca Falls Convention 1848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Sojourner Truth- Ain’t I a Woman Speech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Communism Cont’d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Proletariat= working class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Rise against the capitalists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Capitalism can never work because it brings prosperity to only a few people and not the community as a whole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Socialism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ymbol"/>
              <a:buChar char="■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Social ownership of means of production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ymbol"/>
              <a:buChar char="■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People as a whole would own farms, factories, railways, instead of individual people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Charles Darwin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143000" x="3810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theory that species evolve in a slow process called evolution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Natural Selection- evolution +survival of the fittest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Darwinism- one racial group is superior to others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to business and society</a:t>
            </a:r>
          </a:p>
          <a:p>
            <a:pPr algn="l" rtl="0" lvl="0" marR="0" indent="-190500" marL="3429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62211" x="4343400"/>
            <a:ext cy="2282700" cx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Agricultural Revolution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Dutch=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Combined Farmland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Manure for Fertilizer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British=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Soils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Crop Rotation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 Drills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Agricultural Revolution</a:t>
            </a:r>
            <a:r>
              <a:rPr b="0" sz="4400" lang="en-US">
                <a:solidFill>
                  <a:schemeClr val="folHlink"/>
                </a:solidFill>
              </a:rPr>
              <a:t> Results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Population Increase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Surplus of Food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People eating well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 death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Better sanitation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Britain Leads the Way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Lots of natural resources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Rivers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Canals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Accessibility to Ocean</a:t>
            </a:r>
          </a:p>
          <a:p>
            <a:pPr algn="l" rtl="0" lvl="0" marR="0" indent="-1651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800" i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Transportation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New forms of transportation becoming more popular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Railroads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Steam powered ships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Automobiles and Planes Popular in 1900</a:t>
            </a:r>
          </a:p>
          <a:p>
            <a:pPr algn="l" rtl="0" lvl="0" marR="0" indent="-1651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800" i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